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7" r:id="rId8"/>
    <p:sldId id="261" r:id="rId9"/>
    <p:sldId id="262" r:id="rId10"/>
    <p:sldId id="263" r:id="rId11"/>
    <p:sldId id="264" r:id="rId12"/>
    <p:sldId id="268" r:id="rId13"/>
    <p:sldId id="266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782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Tres" TargetMode="External"/><Relationship Id="rId7" Type="http://schemas.openxmlformats.org/officeDocument/2006/relationships/hyperlink" Target="https://es.wikipedia.org/wiki/Trece" TargetMode="External"/><Relationship Id="rId2" Type="http://schemas.openxmlformats.org/officeDocument/2006/relationships/hyperlink" Target="https://es.wikipedia.org/wiki/Do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.wikipedia.org/wiki/Once" TargetMode="External"/><Relationship Id="rId5" Type="http://schemas.openxmlformats.org/officeDocument/2006/relationships/hyperlink" Target="https://es.wikipedia.org/wiki/Siete" TargetMode="External"/><Relationship Id="rId4" Type="http://schemas.openxmlformats.org/officeDocument/2006/relationships/hyperlink" Target="https://es.wikipedia.org/wiki/Cinco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HN" dirty="0" smtClean="0"/>
              <a:t>MÚLTIPLOS  Y DIVISORES 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HN" dirty="0" smtClean="0"/>
              <a:t>MATEMÁTICAS PARA EDUCACIÓN BÁSICA PARA I Y II CICLO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776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9177" r="37032" b="10077"/>
          <a:stretch/>
        </p:blipFill>
        <p:spPr>
          <a:xfrm>
            <a:off x="888118" y="321918"/>
            <a:ext cx="10465682" cy="567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13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989" t="56420" r="42196" b="5208"/>
          <a:stretch/>
        </p:blipFill>
        <p:spPr>
          <a:xfrm>
            <a:off x="1286119" y="-8709"/>
            <a:ext cx="97906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55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2866" y="282005"/>
            <a:ext cx="9603275" cy="710772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/>
              <a:t>Criba de Eratóstenes</a:t>
            </a:r>
            <a:br>
              <a:rPr lang="es-ES" b="1" dirty="0"/>
            </a:b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771" t="14766" r="17630" b="19850"/>
          <a:stretch/>
        </p:blipFill>
        <p:spPr>
          <a:xfrm>
            <a:off x="1149992" y="803787"/>
            <a:ext cx="10223863" cy="564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0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HN" dirty="0" smtClean="0"/>
              <a:t>Números primos hasta 100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415" t="42787" r="28848" b="30958"/>
          <a:stretch/>
        </p:blipFill>
        <p:spPr>
          <a:xfrm>
            <a:off x="0" y="1853754"/>
            <a:ext cx="12131041" cy="430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71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954" y="109194"/>
            <a:ext cx="9603275" cy="1049235"/>
          </a:xfrm>
        </p:spPr>
        <p:txBody>
          <a:bodyPr/>
          <a:lstStyle/>
          <a:p>
            <a:pPr algn="ctr"/>
            <a:r>
              <a:rPr lang="es-H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Criterios de divisibilidad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6151513"/>
              </p:ext>
            </p:extLst>
          </p:nvPr>
        </p:nvGraphicFramePr>
        <p:xfrm>
          <a:off x="365707" y="709233"/>
          <a:ext cx="11226218" cy="5613492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96293">
                  <a:extLst>
                    <a:ext uri="{9D8B030D-6E8A-4147-A177-3AD203B41FA5}">
                      <a16:colId xmlns:a16="http://schemas.microsoft.com/office/drawing/2014/main" val="3887282779"/>
                    </a:ext>
                  </a:extLst>
                </a:gridCol>
                <a:gridCol w="5972175">
                  <a:extLst>
                    <a:ext uri="{9D8B030D-6E8A-4147-A177-3AD203B41FA5}">
                      <a16:colId xmlns:a16="http://schemas.microsoft.com/office/drawing/2014/main" val="2468677475"/>
                    </a:ext>
                  </a:extLst>
                </a:gridCol>
                <a:gridCol w="4857750">
                  <a:extLst>
                    <a:ext uri="{9D8B030D-6E8A-4147-A177-3AD203B41FA5}">
                      <a16:colId xmlns:a16="http://schemas.microsoft.com/office/drawing/2014/main" val="2081890944"/>
                    </a:ext>
                  </a:extLst>
                </a:gridCol>
              </a:tblGrid>
              <a:tr h="279222">
                <a:tc>
                  <a:txBody>
                    <a:bodyPr/>
                    <a:lstStyle/>
                    <a:p>
                      <a:pPr algn="ctr"/>
                      <a:r>
                        <a:rPr lang="es-HN" sz="18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N°</a:t>
                      </a:r>
                      <a:endParaRPr lang="en-US" sz="18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8156" marR="18156" marT="9078" marB="90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Criterio</a:t>
                      </a:r>
                      <a:r>
                        <a:rPr lang="en-US" sz="18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</a:txBody>
                  <a:tcPr marL="18156" marR="18156" marT="9078" marB="90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Ejemplo</a:t>
                      </a:r>
                      <a:r>
                        <a:rPr lang="en-US" sz="18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</a:txBody>
                  <a:tcPr marL="18156" marR="18156" marT="9078" marB="9078" anchor="ctr"/>
                </a:tc>
                <a:extLst>
                  <a:ext uri="{0D108BD9-81ED-4DB2-BD59-A6C34878D82A}">
                    <a16:rowId xmlns:a16="http://schemas.microsoft.com/office/drawing/2014/main" val="1548139770"/>
                  </a:ext>
                </a:extLst>
              </a:tr>
              <a:tr h="279222">
                <a:tc>
                  <a:txBody>
                    <a:bodyPr/>
                    <a:lstStyle/>
                    <a:p>
                      <a:r>
                        <a:rPr lang="en-US" sz="1800">
                          <a:hlinkClick r:id="rId2" tooltip="Dos"/>
                        </a:rPr>
                        <a:t>2</a:t>
                      </a:r>
                      <a:r>
                        <a:rPr lang="en-US" sz="1800"/>
                        <a:t> </a:t>
                      </a:r>
                    </a:p>
                  </a:txBody>
                  <a:tcPr marL="18156" marR="18156" marT="9078" marB="9078" anchor="ctr"/>
                </a:tc>
                <a:tc>
                  <a:txBody>
                    <a:bodyPr/>
                    <a:lstStyle/>
                    <a:p>
                      <a:r>
                        <a:rPr lang="es-ES" sz="1800" dirty="0"/>
                        <a:t>El número termina en una cifra par (0, 2, 4, 6, 8). </a:t>
                      </a:r>
                    </a:p>
                  </a:txBody>
                  <a:tcPr marL="18156" marR="18156" marT="9078" marB="9078" anchor="ctr"/>
                </a:tc>
                <a:tc>
                  <a:txBody>
                    <a:bodyPr/>
                    <a:lstStyle/>
                    <a:p>
                      <a:r>
                        <a:rPr lang="es-ES" sz="1800" dirty="0"/>
                        <a:t>378: porque la última cifra (8) es par. </a:t>
                      </a:r>
                    </a:p>
                  </a:txBody>
                  <a:tcPr marL="18156" marR="18156" marT="9078" marB="9078" anchor="ctr"/>
                </a:tc>
                <a:extLst>
                  <a:ext uri="{0D108BD9-81ED-4DB2-BD59-A6C34878D82A}">
                    <a16:rowId xmlns:a16="http://schemas.microsoft.com/office/drawing/2014/main" val="2377873636"/>
                  </a:ext>
                </a:extLst>
              </a:tr>
              <a:tr h="279222">
                <a:tc>
                  <a:txBody>
                    <a:bodyPr/>
                    <a:lstStyle/>
                    <a:p>
                      <a:r>
                        <a:rPr lang="en-US" sz="1800">
                          <a:hlinkClick r:id="rId3" tooltip="Tres"/>
                        </a:rPr>
                        <a:t>3</a:t>
                      </a:r>
                      <a:r>
                        <a:rPr lang="en-US" sz="1800"/>
                        <a:t> </a:t>
                      </a:r>
                    </a:p>
                  </a:txBody>
                  <a:tcPr marL="18156" marR="18156" marT="9078" marB="9078" anchor="ctr"/>
                </a:tc>
                <a:tc>
                  <a:txBody>
                    <a:bodyPr/>
                    <a:lstStyle/>
                    <a:p>
                      <a:r>
                        <a:rPr lang="es-ES" sz="1800" dirty="0"/>
                        <a:t>La suma de sus cifras es un múltiplo de 3. </a:t>
                      </a:r>
                    </a:p>
                  </a:txBody>
                  <a:tcPr marL="18156" marR="18156" marT="9078" marB="9078" anchor="ctr"/>
                </a:tc>
                <a:tc>
                  <a:txBody>
                    <a:bodyPr/>
                    <a:lstStyle/>
                    <a:p>
                      <a:r>
                        <a:rPr lang="es-ES" sz="1800"/>
                        <a:t>480: porque 4+ 8+ 0 = 12 es múltiplo de 3. </a:t>
                      </a:r>
                    </a:p>
                  </a:txBody>
                  <a:tcPr marL="18156" marR="18156" marT="9078" marB="9078" anchor="ctr"/>
                </a:tc>
                <a:extLst>
                  <a:ext uri="{0D108BD9-81ED-4DB2-BD59-A6C34878D82A}">
                    <a16:rowId xmlns:a16="http://schemas.microsoft.com/office/drawing/2014/main" val="2566976463"/>
                  </a:ext>
                </a:extLst>
              </a:tr>
              <a:tr h="279222">
                <a:tc>
                  <a:txBody>
                    <a:bodyPr/>
                    <a:lstStyle/>
                    <a:p>
                      <a:r>
                        <a:rPr lang="en-US" sz="1800" dirty="0">
                          <a:hlinkClick r:id="rId4" tooltip="Cinco"/>
                        </a:rPr>
                        <a:t>5</a:t>
                      </a:r>
                      <a:r>
                        <a:rPr lang="en-US" sz="1800" dirty="0"/>
                        <a:t> </a:t>
                      </a:r>
                    </a:p>
                  </a:txBody>
                  <a:tcPr marL="18156" marR="18156" marT="9078" marB="9078" anchor="ctr"/>
                </a:tc>
                <a:tc>
                  <a:txBody>
                    <a:bodyPr/>
                    <a:lstStyle/>
                    <a:p>
                      <a:r>
                        <a:rPr lang="es-ES" sz="1800"/>
                        <a:t>La última cifra es 0 o 5. </a:t>
                      </a:r>
                    </a:p>
                  </a:txBody>
                  <a:tcPr marL="18156" marR="18156" marT="9078" marB="9078" anchor="ctr"/>
                </a:tc>
                <a:tc>
                  <a:txBody>
                    <a:bodyPr/>
                    <a:lstStyle/>
                    <a:p>
                      <a:r>
                        <a:rPr lang="es-ES" sz="1800"/>
                        <a:t>485: porque termina en 5. </a:t>
                      </a:r>
                    </a:p>
                  </a:txBody>
                  <a:tcPr marL="18156" marR="18156" marT="9078" marB="9078" anchor="ctr"/>
                </a:tc>
                <a:extLst>
                  <a:ext uri="{0D108BD9-81ED-4DB2-BD59-A6C34878D82A}">
                    <a16:rowId xmlns:a16="http://schemas.microsoft.com/office/drawing/2014/main" val="2336471120"/>
                  </a:ext>
                </a:extLst>
              </a:tr>
              <a:tr h="1041236">
                <a:tc>
                  <a:txBody>
                    <a:bodyPr/>
                    <a:lstStyle/>
                    <a:p>
                      <a:r>
                        <a:rPr lang="en-US" sz="1800" dirty="0">
                          <a:hlinkClick r:id="rId5" tooltip="Siete"/>
                        </a:rPr>
                        <a:t>7</a:t>
                      </a:r>
                      <a:r>
                        <a:rPr lang="en-US" sz="1800" dirty="0"/>
                        <a:t> </a:t>
                      </a:r>
                    </a:p>
                  </a:txBody>
                  <a:tcPr marL="18156" marR="18156" marT="9078" marB="9078" anchor="ctr"/>
                </a:tc>
                <a:tc>
                  <a:txBody>
                    <a:bodyPr/>
                    <a:lstStyle/>
                    <a:p>
                      <a:r>
                        <a:rPr lang="es-ES" sz="1800" dirty="0"/>
                        <a:t>Un número es divisible entre 7 cuando, al separar la última cifra de la derecha, multiplicarla por 2 y restarla de las cifras restantes la diferencia es igual a 0 o es un múltiplo de 7. </a:t>
                      </a:r>
                    </a:p>
                  </a:txBody>
                  <a:tcPr marL="18156" marR="18156" marT="9078" marB="9078" anchor="ctr"/>
                </a:tc>
                <a:tc>
                  <a:txBody>
                    <a:bodyPr/>
                    <a:lstStyle/>
                    <a:p>
                      <a:r>
                        <a:rPr lang="es-ES" sz="1800"/>
                        <a:t>34349: separamos el 9,y lo doblamos (18), entonces 3434-18=3416. Repetimos el proceso separando el 6 (341'6) y doblándolo (12), entonces 341-12=329, y de nuevo, 32'9, 9*2=18, entonces 32-18=14; por lo tanto, 34349 es divisible entre 7 porque 14 es múltiplo de 7. </a:t>
                      </a:r>
                    </a:p>
                  </a:txBody>
                  <a:tcPr marL="18156" marR="18156" marT="9078" marB="9078" anchor="ctr"/>
                </a:tc>
                <a:extLst>
                  <a:ext uri="{0D108BD9-81ED-4DB2-BD59-A6C34878D82A}">
                    <a16:rowId xmlns:a16="http://schemas.microsoft.com/office/drawing/2014/main" val="1759035163"/>
                  </a:ext>
                </a:extLst>
              </a:tr>
              <a:tr h="1041236">
                <a:tc>
                  <a:txBody>
                    <a:bodyPr/>
                    <a:lstStyle/>
                    <a:p>
                      <a:r>
                        <a:rPr lang="en-US" sz="1800" dirty="0">
                          <a:hlinkClick r:id="rId6" tooltip="Once"/>
                        </a:rPr>
                        <a:t>11</a:t>
                      </a:r>
                      <a:r>
                        <a:rPr lang="en-US" sz="1800" dirty="0"/>
                        <a:t> </a:t>
                      </a:r>
                    </a:p>
                  </a:txBody>
                  <a:tcPr marL="18156" marR="18156" marT="9078" marB="9078" anchor="ctr"/>
                </a:tc>
                <a:tc>
                  <a:txBody>
                    <a:bodyPr/>
                    <a:lstStyle/>
                    <a:p>
                      <a:r>
                        <a:rPr lang="es-ES" sz="1800"/>
                        <a:t>Sumando las cifras (del número) en posición impar por un lado y las de posición par por otro. Luego se resta el resultado de ambas sumas obtenidas. Si el resultado es cero (0) o un múltiplo de 11, el número es divisible por éste. Si el número tiene sólo dos cifras y estas son iguales será múltiplo de 11. </a:t>
                      </a:r>
                    </a:p>
                  </a:txBody>
                  <a:tcPr marL="18156" marR="18156" marT="9078" marB="9078" anchor="ctr"/>
                </a:tc>
                <a:tc>
                  <a:txBody>
                    <a:bodyPr/>
                    <a:lstStyle/>
                    <a:p>
                      <a:r>
                        <a:rPr lang="es-ES" sz="1800"/>
                        <a:t>42702: 4+7+2=13 · 2+0=2 · 13-2=11 → 42702 es múltiplo de 11 66: porque las dos cifras son iguales. Entonces 66 es Múltiplo de 11 </a:t>
                      </a:r>
                    </a:p>
                  </a:txBody>
                  <a:tcPr marL="18156" marR="18156" marT="9078" marB="9078" anchor="ctr"/>
                </a:tc>
                <a:extLst>
                  <a:ext uri="{0D108BD9-81ED-4DB2-BD59-A6C34878D82A}">
                    <a16:rowId xmlns:a16="http://schemas.microsoft.com/office/drawing/2014/main" val="3212018205"/>
                  </a:ext>
                </a:extLst>
              </a:tr>
              <a:tr h="787232">
                <a:tc>
                  <a:txBody>
                    <a:bodyPr/>
                    <a:lstStyle/>
                    <a:p>
                      <a:r>
                        <a:rPr lang="en-US" sz="1800" dirty="0">
                          <a:hlinkClick r:id="rId7" tooltip="Trece"/>
                        </a:rPr>
                        <a:t>13</a:t>
                      </a:r>
                      <a:r>
                        <a:rPr lang="en-US" sz="1800" dirty="0"/>
                        <a:t> </a:t>
                      </a:r>
                    </a:p>
                  </a:txBody>
                  <a:tcPr marL="18156" marR="18156" marT="9078" marB="9078" anchor="ctr"/>
                </a:tc>
                <a:tc>
                  <a:txBody>
                    <a:bodyPr/>
                    <a:lstStyle/>
                    <a:p>
                      <a:r>
                        <a:rPr lang="es-ES" sz="1800"/>
                        <a:t>Un número es divisible entre 13 cuando, al separar la última cifra de la derecha, multiplicarla por 9 y restarla de las cifras restantes la diferencia es igual a 0 o es un múltiplo de 13 </a:t>
                      </a:r>
                    </a:p>
                  </a:txBody>
                  <a:tcPr marL="18156" marR="18156" marT="9078" marB="9078" anchor="ctr"/>
                </a:tc>
                <a:tc>
                  <a:txBody>
                    <a:bodyPr/>
                    <a:lstStyle/>
                    <a:p>
                      <a:r>
                        <a:rPr lang="es-ES" sz="1800" dirty="0"/>
                        <a:t>3822: separamos el último dos (382'2) y lo multiplicamos por 9, 2*9=18, entonces 382-18=364. Repetimos el proceso separando el 4 (36'4) y multiplicándolo por 9, 4*9=36, entonces 36-36=0; por lo tanto, </a:t>
                      </a:r>
                      <a:r>
                        <a:rPr lang="es-ES" sz="1800" dirty="0" smtClean="0"/>
                        <a:t>3822 es divisible</a:t>
                      </a:r>
                      <a:r>
                        <a:rPr lang="es-ES" sz="1800" baseline="0" dirty="0" smtClean="0"/>
                        <a:t> entre 13 </a:t>
                      </a:r>
                      <a:endParaRPr lang="es-ES" sz="1800" dirty="0"/>
                    </a:p>
                  </a:txBody>
                  <a:tcPr marL="18156" marR="18156" marT="9078" marB="9078" anchor="ctr"/>
                </a:tc>
                <a:extLst>
                  <a:ext uri="{0D108BD9-81ED-4DB2-BD59-A6C34878D82A}">
                    <a16:rowId xmlns:a16="http://schemas.microsoft.com/office/drawing/2014/main" val="799428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78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EJERCICICIOS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HN" dirty="0" smtClean="0"/>
              <a:t>DETERMINE POR QUÉ NUMEROS SON DIVISIBLES LOS SIGUIENTES:</a:t>
            </a:r>
          </a:p>
          <a:p>
            <a:pPr marL="0" indent="0">
              <a:buNone/>
            </a:pPr>
            <a:r>
              <a:rPr lang="es-HN" dirty="0" smtClean="0"/>
              <a:t>A)123</a:t>
            </a:r>
          </a:p>
          <a:p>
            <a:pPr marL="0" indent="0">
              <a:buNone/>
            </a:pPr>
            <a:r>
              <a:rPr lang="es-HN" dirty="0" smtClean="0"/>
              <a:t>B)286</a:t>
            </a:r>
          </a:p>
          <a:p>
            <a:pPr marL="0" indent="0">
              <a:buNone/>
            </a:pPr>
            <a:r>
              <a:rPr lang="es-HN" dirty="0" smtClean="0"/>
              <a:t>C)743</a:t>
            </a:r>
          </a:p>
          <a:p>
            <a:pPr marL="0" indent="0">
              <a:buNone/>
            </a:pPr>
            <a:r>
              <a:rPr lang="es-HN" dirty="0" smtClean="0"/>
              <a:t>D)697</a:t>
            </a:r>
          </a:p>
          <a:p>
            <a:pPr marL="0" indent="0">
              <a:buNone/>
            </a:pPr>
            <a:r>
              <a:rPr lang="es-HN" dirty="0" smtClean="0"/>
              <a:t>E)949</a:t>
            </a:r>
          </a:p>
          <a:p>
            <a:pPr marL="0" indent="0">
              <a:buNone/>
            </a:pPr>
            <a:r>
              <a:rPr lang="es-HN" smtClean="0"/>
              <a:t>F)1698</a:t>
            </a:r>
            <a:endParaRPr lang="es-HN" dirty="0" smtClean="0"/>
          </a:p>
        </p:txBody>
      </p:sp>
    </p:spTree>
    <p:extLst>
      <p:ext uri="{BB962C8B-B14F-4D97-AF65-F5344CB8AC3E}">
        <p14:creationId xmlns:p14="http://schemas.microsoft.com/office/powerpoint/2010/main" val="439935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8036" y="499719"/>
            <a:ext cx="9603275" cy="104923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33820" t="57037" r="6250" b="11358"/>
          <a:stretch/>
        </p:blipFill>
        <p:spPr>
          <a:xfrm>
            <a:off x="114299" y="2015732"/>
            <a:ext cx="11844459" cy="351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28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4877" y="0"/>
            <a:ext cx="9603275" cy="1049235"/>
          </a:xfrm>
        </p:spPr>
        <p:txBody>
          <a:bodyPr/>
          <a:lstStyle/>
          <a:p>
            <a:pPr algn="ctr"/>
            <a:r>
              <a:rPr lang="es-HN" dirty="0" smtClean="0"/>
              <a:t>DEFINICIÓN DE MÚLTIPLOS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18" t="57842" r="39676" b="18994"/>
          <a:stretch/>
        </p:blipFill>
        <p:spPr>
          <a:xfrm>
            <a:off x="850029" y="524617"/>
            <a:ext cx="10808572" cy="24574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1736" t="38025" r="9653" b="15555"/>
          <a:stretch/>
        </p:blipFill>
        <p:spPr>
          <a:xfrm>
            <a:off x="850029" y="2882900"/>
            <a:ext cx="1080857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07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PROPIEDADES 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753" t="17336" r="38274" b="7685"/>
          <a:stretch/>
        </p:blipFill>
        <p:spPr>
          <a:xfrm>
            <a:off x="5690753" y="110837"/>
            <a:ext cx="6398331" cy="568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89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Reto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Utiliza </a:t>
            </a:r>
            <a:r>
              <a:rPr lang="es-ES" sz="3200" dirty="0"/>
              <a:t>la calculadora para averiguar el primer múltiplo de 24 mayor que 2300. ¿Cómo lo has hecho?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7173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ACTIVIDAD 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HN" sz="3600" dirty="0" smtClean="0"/>
              <a:t>FORMAR RECTÁNGULOS CON 12 TARJETAS</a:t>
            </a:r>
          </a:p>
          <a:p>
            <a:pPr marL="0" indent="0" algn="ctr">
              <a:buNone/>
            </a:pPr>
            <a:endParaRPr lang="es-HN" sz="3600" dirty="0" smtClean="0"/>
          </a:p>
          <a:p>
            <a:pPr marL="0" indent="0" algn="ctr">
              <a:buNone/>
            </a:pPr>
            <a:endParaRPr lang="es-HN" sz="3600" dirty="0"/>
          </a:p>
          <a:p>
            <a:pPr marL="0" indent="0" algn="ctr">
              <a:buNone/>
            </a:pPr>
            <a:r>
              <a:rPr lang="es-HN" sz="3600" dirty="0" smtClean="0"/>
              <a:t>¿Cuántas filas tiene cada rectángulo formado?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75979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/>
              <a:t>Números  Par y Número Impar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s-ES" sz="3200" dirty="0"/>
              <a:t>En matemáticas, un </a:t>
            </a:r>
            <a:r>
              <a:rPr lang="es-ES" sz="3200" b="1" dirty="0"/>
              <a:t>número par</a:t>
            </a:r>
            <a:r>
              <a:rPr lang="es-ES" sz="3200" dirty="0"/>
              <a:t> es un entero que podemos escribir de la forma 2n (es decir, que sea divisible exactamente entre 2), donde n es un entero. Por el contrario, los números enteros que no son pares, se llaman </a:t>
            </a:r>
            <a:r>
              <a:rPr lang="es-ES" sz="3200" b="1" dirty="0"/>
              <a:t>números impares</a:t>
            </a:r>
            <a:r>
              <a:rPr lang="es-ES" sz="3200" dirty="0"/>
              <a:t> y los podemos escribir como 2n+1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87246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1458" t="59630" r="14028" b="7654"/>
          <a:stretch/>
        </p:blipFill>
        <p:spPr>
          <a:xfrm>
            <a:off x="152399" y="698500"/>
            <a:ext cx="11950701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84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Definición de divisor 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07" t="34699" r="39723" b="41739"/>
          <a:stretch/>
        </p:blipFill>
        <p:spPr>
          <a:xfrm>
            <a:off x="1286479" y="1329136"/>
            <a:ext cx="9603275" cy="209550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261078" y="5380438"/>
            <a:ext cx="9603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2000" dirty="0" smtClean="0"/>
              <a:t>Es importante saber que un número puede tener infinitos múltiplos, pero no infinitos múltiplos </a:t>
            </a:r>
            <a:endParaRPr lang="en-US" sz="20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9742"/>
          <a:stretch/>
        </p:blipFill>
        <p:spPr>
          <a:xfrm>
            <a:off x="1286479" y="3424637"/>
            <a:ext cx="9603275" cy="188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30214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TM10001114[[fn=Galería]]</Template>
  <TotalTime>95</TotalTime>
  <Words>514</Words>
  <Application>Microsoft Office PowerPoint</Application>
  <PresentationFormat>Panorámica</PresentationFormat>
  <Paragraphs>47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Arial</vt:lpstr>
      <vt:lpstr>Gill Sans MT</vt:lpstr>
      <vt:lpstr>Gallery</vt:lpstr>
      <vt:lpstr>MÚLTIPLOS  Y DIVISORES </vt:lpstr>
      <vt:lpstr>Presentación de PowerPoint</vt:lpstr>
      <vt:lpstr>DEFINICIÓN DE MÚLTIPLOS</vt:lpstr>
      <vt:lpstr>PROPIEDADES </vt:lpstr>
      <vt:lpstr>Reto</vt:lpstr>
      <vt:lpstr>ACTIVIDAD  </vt:lpstr>
      <vt:lpstr>Números  Par y Número Impar </vt:lpstr>
      <vt:lpstr>Presentación de PowerPoint</vt:lpstr>
      <vt:lpstr>Definición de divisor </vt:lpstr>
      <vt:lpstr>Presentación de PowerPoint</vt:lpstr>
      <vt:lpstr>Presentación de PowerPoint</vt:lpstr>
      <vt:lpstr>Criba de Eratóstenes </vt:lpstr>
      <vt:lpstr>Números primos hasta 100</vt:lpstr>
      <vt:lpstr>Criterios de divisibilidad </vt:lpstr>
      <vt:lpstr>EJERCICICIOS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MÚLTIPLOS  Y DIVISORES</dc:title>
  <dc:creator>FID</dc:creator>
  <cp:lastModifiedBy>FID</cp:lastModifiedBy>
  <cp:revision>10</cp:revision>
  <dcterms:created xsi:type="dcterms:W3CDTF">2019-02-27T15:12:25Z</dcterms:created>
  <dcterms:modified xsi:type="dcterms:W3CDTF">2019-02-28T15:32:57Z</dcterms:modified>
</cp:coreProperties>
</file>