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1"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A3989AE-1C0D-4699-B26D-4CE483B2F2BB}" type="doc">
      <dgm:prSet loTypeId="urn:microsoft.com/office/officeart/2005/8/layout/default" loCatId="list" qsTypeId="urn:microsoft.com/office/officeart/2005/8/quickstyle/simple5" qsCatId="simple" csTypeId="urn:microsoft.com/office/officeart/2005/8/colors/colorful1" csCatId="colorful" phldr="1"/>
      <dgm:spPr/>
      <dgm:t>
        <a:bodyPr/>
        <a:lstStyle/>
        <a:p>
          <a:endParaRPr lang="es-ES"/>
        </a:p>
      </dgm:t>
    </dgm:pt>
    <dgm:pt modelId="{D2ABD6FE-29F2-4C45-A4E8-9A3107EF3330}">
      <dgm:prSet/>
      <dgm:spPr/>
      <dgm:t>
        <a:bodyPr/>
        <a:lstStyle/>
        <a:p>
          <a:pPr rtl="0"/>
          <a:r>
            <a:rPr lang="es-HN" baseline="0" smtClean="0"/>
            <a:t>Empirista</a:t>
          </a:r>
          <a:endParaRPr lang="es-HN"/>
        </a:p>
      </dgm:t>
    </dgm:pt>
    <dgm:pt modelId="{36B8ACC3-EC99-4026-8F8D-E10EF7144AE8}" type="parTrans" cxnId="{4E39C4D5-C902-4CF0-ACA4-557FC81041B9}">
      <dgm:prSet/>
      <dgm:spPr/>
      <dgm:t>
        <a:bodyPr/>
        <a:lstStyle/>
        <a:p>
          <a:endParaRPr lang="es-ES"/>
        </a:p>
      </dgm:t>
    </dgm:pt>
    <dgm:pt modelId="{704D3AD1-7F5F-4D06-8D85-0193CF50A6A5}" type="sibTrans" cxnId="{4E39C4D5-C902-4CF0-ACA4-557FC81041B9}">
      <dgm:prSet/>
      <dgm:spPr/>
      <dgm:t>
        <a:bodyPr/>
        <a:lstStyle/>
        <a:p>
          <a:endParaRPr lang="es-ES"/>
        </a:p>
      </dgm:t>
    </dgm:pt>
    <dgm:pt modelId="{D239158D-BA01-4CCB-A588-9889B17350EF}">
      <dgm:prSet/>
      <dgm:spPr/>
      <dgm:t>
        <a:bodyPr/>
        <a:lstStyle/>
        <a:p>
          <a:pPr rtl="0"/>
          <a:r>
            <a:rPr lang="es-HN" baseline="0" smtClean="0"/>
            <a:t>Disciplinaria</a:t>
          </a:r>
          <a:endParaRPr lang="es-HN"/>
        </a:p>
      </dgm:t>
    </dgm:pt>
    <dgm:pt modelId="{39264689-33FD-4875-A9B1-6169ECDC914A}" type="parTrans" cxnId="{AEC2DE4D-1879-4CC9-9E13-E6B76FEB0E76}">
      <dgm:prSet/>
      <dgm:spPr/>
      <dgm:t>
        <a:bodyPr/>
        <a:lstStyle/>
        <a:p>
          <a:endParaRPr lang="es-ES"/>
        </a:p>
      </dgm:t>
    </dgm:pt>
    <dgm:pt modelId="{B736D712-0684-42A0-8259-58B232FA3006}" type="sibTrans" cxnId="{AEC2DE4D-1879-4CC9-9E13-E6B76FEB0E76}">
      <dgm:prSet/>
      <dgm:spPr/>
      <dgm:t>
        <a:bodyPr/>
        <a:lstStyle/>
        <a:p>
          <a:endParaRPr lang="es-ES"/>
        </a:p>
      </dgm:t>
    </dgm:pt>
    <dgm:pt modelId="{764671A6-23B3-4FE6-A7BF-0499020CFA94}">
      <dgm:prSet/>
      <dgm:spPr/>
      <dgm:t>
        <a:bodyPr/>
        <a:lstStyle/>
        <a:p>
          <a:pPr rtl="0"/>
          <a:r>
            <a:rPr lang="es-HN" baseline="0" smtClean="0"/>
            <a:t>Didáctica</a:t>
          </a:r>
          <a:endParaRPr lang="es-HN"/>
        </a:p>
      </dgm:t>
    </dgm:pt>
    <dgm:pt modelId="{EBDE6C0C-4E55-4AA1-BCAB-89DB49EF5067}" type="parTrans" cxnId="{318C2465-CA82-4E0E-A30B-4DAAC150D292}">
      <dgm:prSet/>
      <dgm:spPr/>
      <dgm:t>
        <a:bodyPr/>
        <a:lstStyle/>
        <a:p>
          <a:endParaRPr lang="es-ES"/>
        </a:p>
      </dgm:t>
    </dgm:pt>
    <dgm:pt modelId="{0A920CD6-B40B-4F55-A4DD-B8E3BF66EB7B}" type="sibTrans" cxnId="{318C2465-CA82-4E0E-A30B-4DAAC150D292}">
      <dgm:prSet/>
      <dgm:spPr/>
      <dgm:t>
        <a:bodyPr/>
        <a:lstStyle/>
        <a:p>
          <a:endParaRPr lang="es-ES"/>
        </a:p>
      </dgm:t>
    </dgm:pt>
    <dgm:pt modelId="{31A00AAA-7CC1-4C0C-A226-7F27B9509677}">
      <dgm:prSet/>
      <dgm:spPr/>
      <dgm:t>
        <a:bodyPr/>
        <a:lstStyle/>
        <a:p>
          <a:pPr rtl="0"/>
          <a:r>
            <a:rPr lang="es-HN" baseline="0" smtClean="0"/>
            <a:t>Social</a:t>
          </a:r>
          <a:endParaRPr lang="es-HN"/>
        </a:p>
      </dgm:t>
    </dgm:pt>
    <dgm:pt modelId="{B5D81FF4-FB94-4679-9ACC-CA7F646B39A2}" type="parTrans" cxnId="{91711CF0-5E44-48C3-86B7-99BA54D71651}">
      <dgm:prSet/>
      <dgm:spPr/>
      <dgm:t>
        <a:bodyPr/>
        <a:lstStyle/>
        <a:p>
          <a:endParaRPr lang="es-ES"/>
        </a:p>
      </dgm:t>
    </dgm:pt>
    <dgm:pt modelId="{D2CB1C8A-1BFE-4430-90EB-781E99C95216}" type="sibTrans" cxnId="{91711CF0-5E44-48C3-86B7-99BA54D71651}">
      <dgm:prSet/>
      <dgm:spPr/>
      <dgm:t>
        <a:bodyPr/>
        <a:lstStyle/>
        <a:p>
          <a:endParaRPr lang="es-ES"/>
        </a:p>
      </dgm:t>
    </dgm:pt>
    <dgm:pt modelId="{DE69FDE5-7765-4B08-A1A1-410FE889CCD4}">
      <dgm:prSet/>
      <dgm:spPr/>
      <dgm:t>
        <a:bodyPr/>
        <a:lstStyle/>
        <a:p>
          <a:pPr rtl="0"/>
          <a:r>
            <a:rPr lang="es-HN" baseline="0" dirty="0" smtClean="0"/>
            <a:t>Humanística</a:t>
          </a:r>
          <a:endParaRPr lang="es-HN" dirty="0"/>
        </a:p>
      </dgm:t>
    </dgm:pt>
    <dgm:pt modelId="{2C3C41A0-F56F-410C-8CBD-7EFBA4398147}" type="parTrans" cxnId="{16E3609B-ED48-4A64-B762-B904EBB92A2A}">
      <dgm:prSet/>
      <dgm:spPr/>
      <dgm:t>
        <a:bodyPr/>
        <a:lstStyle/>
        <a:p>
          <a:endParaRPr lang="es-ES"/>
        </a:p>
      </dgm:t>
    </dgm:pt>
    <dgm:pt modelId="{0D47972B-6EAD-4E9D-9F34-0BE52E6301D8}" type="sibTrans" cxnId="{16E3609B-ED48-4A64-B762-B904EBB92A2A}">
      <dgm:prSet/>
      <dgm:spPr/>
      <dgm:t>
        <a:bodyPr/>
        <a:lstStyle/>
        <a:p>
          <a:endParaRPr lang="es-ES"/>
        </a:p>
      </dgm:t>
    </dgm:pt>
    <dgm:pt modelId="{8390414F-1309-48D9-8E2A-EB836C6AC18F}" type="pres">
      <dgm:prSet presAssocID="{CA3989AE-1C0D-4699-B26D-4CE483B2F2BB}" presName="diagram" presStyleCnt="0">
        <dgm:presLayoutVars>
          <dgm:dir/>
          <dgm:resizeHandles val="exact"/>
        </dgm:presLayoutVars>
      </dgm:prSet>
      <dgm:spPr/>
      <dgm:t>
        <a:bodyPr/>
        <a:lstStyle/>
        <a:p>
          <a:endParaRPr lang="es-ES"/>
        </a:p>
      </dgm:t>
    </dgm:pt>
    <dgm:pt modelId="{9806C694-5750-4314-8945-3129CA2ECE2B}" type="pres">
      <dgm:prSet presAssocID="{D2ABD6FE-29F2-4C45-A4E8-9A3107EF3330}" presName="node" presStyleLbl="node1" presStyleIdx="0" presStyleCnt="5">
        <dgm:presLayoutVars>
          <dgm:bulletEnabled val="1"/>
        </dgm:presLayoutVars>
      </dgm:prSet>
      <dgm:spPr/>
      <dgm:t>
        <a:bodyPr/>
        <a:lstStyle/>
        <a:p>
          <a:endParaRPr lang="es-ES"/>
        </a:p>
      </dgm:t>
    </dgm:pt>
    <dgm:pt modelId="{555EF333-DA5D-4536-A726-CCE418BCFCCD}" type="pres">
      <dgm:prSet presAssocID="{704D3AD1-7F5F-4D06-8D85-0193CF50A6A5}" presName="sibTrans" presStyleCnt="0"/>
      <dgm:spPr/>
    </dgm:pt>
    <dgm:pt modelId="{9CA791AF-07E8-4B24-9796-3AED883DCDE7}" type="pres">
      <dgm:prSet presAssocID="{D239158D-BA01-4CCB-A588-9889B17350EF}" presName="node" presStyleLbl="node1" presStyleIdx="1" presStyleCnt="5">
        <dgm:presLayoutVars>
          <dgm:bulletEnabled val="1"/>
        </dgm:presLayoutVars>
      </dgm:prSet>
      <dgm:spPr/>
      <dgm:t>
        <a:bodyPr/>
        <a:lstStyle/>
        <a:p>
          <a:endParaRPr lang="es-ES"/>
        </a:p>
      </dgm:t>
    </dgm:pt>
    <dgm:pt modelId="{6C79B51D-FC43-4A06-A7E1-2883DF995ADF}" type="pres">
      <dgm:prSet presAssocID="{B736D712-0684-42A0-8259-58B232FA3006}" presName="sibTrans" presStyleCnt="0"/>
      <dgm:spPr/>
    </dgm:pt>
    <dgm:pt modelId="{CC227C08-C574-4181-BC9C-779E5926F2F7}" type="pres">
      <dgm:prSet presAssocID="{764671A6-23B3-4FE6-A7BF-0499020CFA94}" presName="node" presStyleLbl="node1" presStyleIdx="2" presStyleCnt="5">
        <dgm:presLayoutVars>
          <dgm:bulletEnabled val="1"/>
        </dgm:presLayoutVars>
      </dgm:prSet>
      <dgm:spPr/>
      <dgm:t>
        <a:bodyPr/>
        <a:lstStyle/>
        <a:p>
          <a:endParaRPr lang="es-ES"/>
        </a:p>
      </dgm:t>
    </dgm:pt>
    <dgm:pt modelId="{C082F75D-6237-4298-A58D-9EB77CAA35F8}" type="pres">
      <dgm:prSet presAssocID="{0A920CD6-B40B-4F55-A4DD-B8E3BF66EB7B}" presName="sibTrans" presStyleCnt="0"/>
      <dgm:spPr/>
    </dgm:pt>
    <dgm:pt modelId="{6191903C-BEC3-4133-9FBB-B1092CC4F3A5}" type="pres">
      <dgm:prSet presAssocID="{31A00AAA-7CC1-4C0C-A226-7F27B9509677}" presName="node" presStyleLbl="node1" presStyleIdx="3" presStyleCnt="5">
        <dgm:presLayoutVars>
          <dgm:bulletEnabled val="1"/>
        </dgm:presLayoutVars>
      </dgm:prSet>
      <dgm:spPr/>
      <dgm:t>
        <a:bodyPr/>
        <a:lstStyle/>
        <a:p>
          <a:endParaRPr lang="es-ES"/>
        </a:p>
      </dgm:t>
    </dgm:pt>
    <dgm:pt modelId="{78ED1E81-76C4-4508-8D70-67D3ADA2FD2C}" type="pres">
      <dgm:prSet presAssocID="{D2CB1C8A-1BFE-4430-90EB-781E99C95216}" presName="sibTrans" presStyleCnt="0"/>
      <dgm:spPr/>
    </dgm:pt>
    <dgm:pt modelId="{E7064A9E-D398-4E18-8057-0C0D2BD668DB}" type="pres">
      <dgm:prSet presAssocID="{DE69FDE5-7765-4B08-A1A1-410FE889CCD4}" presName="node" presStyleLbl="node1" presStyleIdx="4" presStyleCnt="5">
        <dgm:presLayoutVars>
          <dgm:bulletEnabled val="1"/>
        </dgm:presLayoutVars>
      </dgm:prSet>
      <dgm:spPr/>
      <dgm:t>
        <a:bodyPr/>
        <a:lstStyle/>
        <a:p>
          <a:endParaRPr lang="es-ES"/>
        </a:p>
      </dgm:t>
    </dgm:pt>
  </dgm:ptLst>
  <dgm:cxnLst>
    <dgm:cxn modelId="{5DFFA915-0729-4528-B7BB-D60E9900F1B5}" type="presOf" srcId="{764671A6-23B3-4FE6-A7BF-0499020CFA94}" destId="{CC227C08-C574-4181-BC9C-779E5926F2F7}" srcOrd="0" destOrd="0" presId="urn:microsoft.com/office/officeart/2005/8/layout/default"/>
    <dgm:cxn modelId="{AEC2DE4D-1879-4CC9-9E13-E6B76FEB0E76}" srcId="{CA3989AE-1C0D-4699-B26D-4CE483B2F2BB}" destId="{D239158D-BA01-4CCB-A588-9889B17350EF}" srcOrd="1" destOrd="0" parTransId="{39264689-33FD-4875-A9B1-6169ECDC914A}" sibTransId="{B736D712-0684-42A0-8259-58B232FA3006}"/>
    <dgm:cxn modelId="{16E3609B-ED48-4A64-B762-B904EBB92A2A}" srcId="{CA3989AE-1C0D-4699-B26D-4CE483B2F2BB}" destId="{DE69FDE5-7765-4B08-A1A1-410FE889CCD4}" srcOrd="4" destOrd="0" parTransId="{2C3C41A0-F56F-410C-8CBD-7EFBA4398147}" sibTransId="{0D47972B-6EAD-4E9D-9F34-0BE52E6301D8}"/>
    <dgm:cxn modelId="{7A1BFC86-3306-4BA3-8441-FA78A6EFAADA}" type="presOf" srcId="{DE69FDE5-7765-4B08-A1A1-410FE889CCD4}" destId="{E7064A9E-D398-4E18-8057-0C0D2BD668DB}" srcOrd="0" destOrd="0" presId="urn:microsoft.com/office/officeart/2005/8/layout/default"/>
    <dgm:cxn modelId="{318C2465-CA82-4E0E-A30B-4DAAC150D292}" srcId="{CA3989AE-1C0D-4699-B26D-4CE483B2F2BB}" destId="{764671A6-23B3-4FE6-A7BF-0499020CFA94}" srcOrd="2" destOrd="0" parTransId="{EBDE6C0C-4E55-4AA1-BCAB-89DB49EF5067}" sibTransId="{0A920CD6-B40B-4F55-A4DD-B8E3BF66EB7B}"/>
    <dgm:cxn modelId="{B60C65D9-69EE-4FCA-A45A-70B7056C8AF2}" type="presOf" srcId="{CA3989AE-1C0D-4699-B26D-4CE483B2F2BB}" destId="{8390414F-1309-48D9-8E2A-EB836C6AC18F}" srcOrd="0" destOrd="0" presId="urn:microsoft.com/office/officeart/2005/8/layout/default"/>
    <dgm:cxn modelId="{4E39C4D5-C902-4CF0-ACA4-557FC81041B9}" srcId="{CA3989AE-1C0D-4699-B26D-4CE483B2F2BB}" destId="{D2ABD6FE-29F2-4C45-A4E8-9A3107EF3330}" srcOrd="0" destOrd="0" parTransId="{36B8ACC3-EC99-4026-8F8D-E10EF7144AE8}" sibTransId="{704D3AD1-7F5F-4D06-8D85-0193CF50A6A5}"/>
    <dgm:cxn modelId="{F7F6EB48-FE3A-477B-AC90-A68C16CF553B}" type="presOf" srcId="{D2ABD6FE-29F2-4C45-A4E8-9A3107EF3330}" destId="{9806C694-5750-4314-8945-3129CA2ECE2B}" srcOrd="0" destOrd="0" presId="urn:microsoft.com/office/officeart/2005/8/layout/default"/>
    <dgm:cxn modelId="{2179926A-A782-4994-82C5-CA0975EAEEBB}" type="presOf" srcId="{31A00AAA-7CC1-4C0C-A226-7F27B9509677}" destId="{6191903C-BEC3-4133-9FBB-B1092CC4F3A5}" srcOrd="0" destOrd="0" presId="urn:microsoft.com/office/officeart/2005/8/layout/default"/>
    <dgm:cxn modelId="{91711CF0-5E44-48C3-86B7-99BA54D71651}" srcId="{CA3989AE-1C0D-4699-B26D-4CE483B2F2BB}" destId="{31A00AAA-7CC1-4C0C-A226-7F27B9509677}" srcOrd="3" destOrd="0" parTransId="{B5D81FF4-FB94-4679-9ACC-CA7F646B39A2}" sibTransId="{D2CB1C8A-1BFE-4430-90EB-781E99C95216}"/>
    <dgm:cxn modelId="{9C6B6010-F4CC-418D-9E42-CE699C43839F}" type="presOf" srcId="{D239158D-BA01-4CCB-A588-9889B17350EF}" destId="{9CA791AF-07E8-4B24-9796-3AED883DCDE7}" srcOrd="0" destOrd="0" presId="urn:microsoft.com/office/officeart/2005/8/layout/default"/>
    <dgm:cxn modelId="{B95E8818-19BA-493A-9F5B-E0AB1921A347}" type="presParOf" srcId="{8390414F-1309-48D9-8E2A-EB836C6AC18F}" destId="{9806C694-5750-4314-8945-3129CA2ECE2B}" srcOrd="0" destOrd="0" presId="urn:microsoft.com/office/officeart/2005/8/layout/default"/>
    <dgm:cxn modelId="{B20B8AC7-14EE-4E62-94EC-DF949A3069EF}" type="presParOf" srcId="{8390414F-1309-48D9-8E2A-EB836C6AC18F}" destId="{555EF333-DA5D-4536-A726-CCE418BCFCCD}" srcOrd="1" destOrd="0" presId="urn:microsoft.com/office/officeart/2005/8/layout/default"/>
    <dgm:cxn modelId="{CD334987-AE83-46B0-8159-EB08F36D3A44}" type="presParOf" srcId="{8390414F-1309-48D9-8E2A-EB836C6AC18F}" destId="{9CA791AF-07E8-4B24-9796-3AED883DCDE7}" srcOrd="2" destOrd="0" presId="urn:microsoft.com/office/officeart/2005/8/layout/default"/>
    <dgm:cxn modelId="{EF468D3F-B8F1-42B3-A5BD-F1E90700C720}" type="presParOf" srcId="{8390414F-1309-48D9-8E2A-EB836C6AC18F}" destId="{6C79B51D-FC43-4A06-A7E1-2883DF995ADF}" srcOrd="3" destOrd="0" presId="urn:microsoft.com/office/officeart/2005/8/layout/default"/>
    <dgm:cxn modelId="{5D7C7062-07E6-4D99-880D-1B955271557A}" type="presParOf" srcId="{8390414F-1309-48D9-8E2A-EB836C6AC18F}" destId="{CC227C08-C574-4181-BC9C-779E5926F2F7}" srcOrd="4" destOrd="0" presId="urn:microsoft.com/office/officeart/2005/8/layout/default"/>
    <dgm:cxn modelId="{DCD05146-748F-4F0F-AEE1-A72E89FAB4FF}" type="presParOf" srcId="{8390414F-1309-48D9-8E2A-EB836C6AC18F}" destId="{C082F75D-6237-4298-A58D-9EB77CAA35F8}" srcOrd="5" destOrd="0" presId="urn:microsoft.com/office/officeart/2005/8/layout/default"/>
    <dgm:cxn modelId="{6A9EA168-127D-462B-ADF3-47E2EB13FB32}" type="presParOf" srcId="{8390414F-1309-48D9-8E2A-EB836C6AC18F}" destId="{6191903C-BEC3-4133-9FBB-B1092CC4F3A5}" srcOrd="6" destOrd="0" presId="urn:microsoft.com/office/officeart/2005/8/layout/default"/>
    <dgm:cxn modelId="{793EF3F1-CE53-4CAA-86D0-102CFFBB902B}" type="presParOf" srcId="{8390414F-1309-48D9-8E2A-EB836C6AC18F}" destId="{78ED1E81-76C4-4508-8D70-67D3ADA2FD2C}" srcOrd="7" destOrd="0" presId="urn:microsoft.com/office/officeart/2005/8/layout/default"/>
    <dgm:cxn modelId="{7A0A1B4D-973A-460B-943D-697A40339C08}" type="presParOf" srcId="{8390414F-1309-48D9-8E2A-EB836C6AC18F}" destId="{E7064A9E-D398-4E18-8057-0C0D2BD668DB}"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06C694-5750-4314-8945-3129CA2ECE2B}">
      <dsp:nvSpPr>
        <dsp:cNvPr id="0" name=""/>
        <dsp:cNvSpPr/>
      </dsp:nvSpPr>
      <dsp:spPr>
        <a:xfrm>
          <a:off x="453417" y="1465"/>
          <a:ext cx="2955309" cy="1773185"/>
        </a:xfrm>
        <a:prstGeom prst="rect">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rtl="0">
            <a:lnSpc>
              <a:spcPct val="90000"/>
            </a:lnSpc>
            <a:spcBef>
              <a:spcPct val="0"/>
            </a:spcBef>
            <a:spcAft>
              <a:spcPct val="35000"/>
            </a:spcAft>
          </a:pPr>
          <a:r>
            <a:rPr lang="es-HN" sz="4100" kern="1200" baseline="0" smtClean="0"/>
            <a:t>Empirista</a:t>
          </a:r>
          <a:endParaRPr lang="es-HN" sz="4100" kern="1200"/>
        </a:p>
      </dsp:txBody>
      <dsp:txXfrm>
        <a:off x="453417" y="1465"/>
        <a:ext cx="2955309" cy="1773185"/>
      </dsp:txXfrm>
    </dsp:sp>
    <dsp:sp modelId="{9CA791AF-07E8-4B24-9796-3AED883DCDE7}">
      <dsp:nvSpPr>
        <dsp:cNvPr id="0" name=""/>
        <dsp:cNvSpPr/>
      </dsp:nvSpPr>
      <dsp:spPr>
        <a:xfrm>
          <a:off x="3704258" y="1465"/>
          <a:ext cx="2955309" cy="1773185"/>
        </a:xfrm>
        <a:prstGeom prst="rect">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rtl="0">
            <a:lnSpc>
              <a:spcPct val="90000"/>
            </a:lnSpc>
            <a:spcBef>
              <a:spcPct val="0"/>
            </a:spcBef>
            <a:spcAft>
              <a:spcPct val="35000"/>
            </a:spcAft>
          </a:pPr>
          <a:r>
            <a:rPr lang="es-HN" sz="4100" kern="1200" baseline="0" smtClean="0"/>
            <a:t>Disciplinaria</a:t>
          </a:r>
          <a:endParaRPr lang="es-HN" sz="4100" kern="1200"/>
        </a:p>
      </dsp:txBody>
      <dsp:txXfrm>
        <a:off x="3704258" y="1465"/>
        <a:ext cx="2955309" cy="1773185"/>
      </dsp:txXfrm>
    </dsp:sp>
    <dsp:sp modelId="{CC227C08-C574-4181-BC9C-779E5926F2F7}">
      <dsp:nvSpPr>
        <dsp:cNvPr id="0" name=""/>
        <dsp:cNvSpPr/>
      </dsp:nvSpPr>
      <dsp:spPr>
        <a:xfrm>
          <a:off x="6955098" y="1465"/>
          <a:ext cx="2955309" cy="1773185"/>
        </a:xfrm>
        <a:prstGeom prst="rect">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rtl="0">
            <a:lnSpc>
              <a:spcPct val="90000"/>
            </a:lnSpc>
            <a:spcBef>
              <a:spcPct val="0"/>
            </a:spcBef>
            <a:spcAft>
              <a:spcPct val="35000"/>
            </a:spcAft>
          </a:pPr>
          <a:r>
            <a:rPr lang="es-HN" sz="4100" kern="1200" baseline="0" smtClean="0"/>
            <a:t>Didáctica</a:t>
          </a:r>
          <a:endParaRPr lang="es-HN" sz="4100" kern="1200"/>
        </a:p>
      </dsp:txBody>
      <dsp:txXfrm>
        <a:off x="6955098" y="1465"/>
        <a:ext cx="2955309" cy="1773185"/>
      </dsp:txXfrm>
    </dsp:sp>
    <dsp:sp modelId="{6191903C-BEC3-4133-9FBB-B1092CC4F3A5}">
      <dsp:nvSpPr>
        <dsp:cNvPr id="0" name=""/>
        <dsp:cNvSpPr/>
      </dsp:nvSpPr>
      <dsp:spPr>
        <a:xfrm>
          <a:off x="2078837" y="2070181"/>
          <a:ext cx="2955309" cy="1773185"/>
        </a:xfrm>
        <a:prstGeom prst="rect">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rtl="0">
            <a:lnSpc>
              <a:spcPct val="90000"/>
            </a:lnSpc>
            <a:spcBef>
              <a:spcPct val="0"/>
            </a:spcBef>
            <a:spcAft>
              <a:spcPct val="35000"/>
            </a:spcAft>
          </a:pPr>
          <a:r>
            <a:rPr lang="es-HN" sz="4100" kern="1200" baseline="0" smtClean="0"/>
            <a:t>Social</a:t>
          </a:r>
          <a:endParaRPr lang="es-HN" sz="4100" kern="1200"/>
        </a:p>
      </dsp:txBody>
      <dsp:txXfrm>
        <a:off x="2078837" y="2070181"/>
        <a:ext cx="2955309" cy="1773185"/>
      </dsp:txXfrm>
    </dsp:sp>
    <dsp:sp modelId="{E7064A9E-D398-4E18-8057-0C0D2BD668DB}">
      <dsp:nvSpPr>
        <dsp:cNvPr id="0" name=""/>
        <dsp:cNvSpPr/>
      </dsp:nvSpPr>
      <dsp:spPr>
        <a:xfrm>
          <a:off x="5329678" y="2070181"/>
          <a:ext cx="2955309" cy="1773185"/>
        </a:xfrm>
        <a:prstGeom prst="rect">
          <a:avLst/>
        </a:prstGeom>
        <a:gradFill rotWithShape="0">
          <a:gsLst>
            <a:gs pos="0">
              <a:schemeClr val="accent6">
                <a:hueOff val="0"/>
                <a:satOff val="0"/>
                <a:lumOff val="0"/>
                <a:alphaOff val="0"/>
                <a:shade val="85000"/>
                <a:satMod val="130000"/>
              </a:schemeClr>
            </a:gs>
            <a:gs pos="34000">
              <a:schemeClr val="accent6">
                <a:hueOff val="0"/>
                <a:satOff val="0"/>
                <a:lumOff val="0"/>
                <a:alphaOff val="0"/>
                <a:shade val="87000"/>
                <a:satMod val="125000"/>
              </a:schemeClr>
            </a:gs>
            <a:gs pos="70000">
              <a:schemeClr val="accent6">
                <a:hueOff val="0"/>
                <a:satOff val="0"/>
                <a:lumOff val="0"/>
                <a:alphaOff val="0"/>
                <a:tint val="100000"/>
                <a:shade val="90000"/>
                <a:satMod val="130000"/>
              </a:schemeClr>
            </a:gs>
            <a:gs pos="100000">
              <a:schemeClr val="accent6">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rtl="0">
            <a:lnSpc>
              <a:spcPct val="90000"/>
            </a:lnSpc>
            <a:spcBef>
              <a:spcPct val="0"/>
            </a:spcBef>
            <a:spcAft>
              <a:spcPct val="35000"/>
            </a:spcAft>
          </a:pPr>
          <a:r>
            <a:rPr lang="es-HN" sz="4100" kern="1200" baseline="0" dirty="0" smtClean="0"/>
            <a:t>Humanística</a:t>
          </a:r>
          <a:endParaRPr lang="es-HN" sz="4100" kern="1200" dirty="0"/>
        </a:p>
      </dsp:txBody>
      <dsp:txXfrm>
        <a:off x="5329678" y="2070181"/>
        <a:ext cx="2955309" cy="177318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1469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938125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796376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786623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8/14/2019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7202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8/14/2019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697638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097280" y="2582334"/>
            <a:ext cx="4937760" cy="337820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217920" y="2582334"/>
            <a:ext cx="4937760" cy="337820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8/14/2019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465328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8/14/2019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146194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8A87A34-81AB-432B-8DAE-1953F412C126}" type="datetimeFigureOut">
              <a:rPr lang="en-US" smtClean="0"/>
              <a:t>8/14/2019</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581507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8A87A34-81AB-432B-8DAE-1953F412C126}" type="datetimeFigureOut">
              <a:rPr lang="en-US" smtClean="0"/>
              <a:t>8/14/2019</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48852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8/14/2019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26821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8A87A34-81AB-432B-8DAE-1953F412C126}" type="datetimeFigureOut">
              <a:rPr lang="en-US" smtClean="0"/>
              <a:pPr/>
              <a:t>8/14/2019</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D22F896-40B5-4ADD-8801-0D06FADFA095}" type="slidenum">
              <a:rPr lang="en-US" smtClean="0"/>
              <a:pPr/>
              <a:t>‹Nº›</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5458058"/>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23406" y="2235055"/>
            <a:ext cx="10058400" cy="2101814"/>
          </a:xfrm>
        </p:spPr>
        <p:txBody>
          <a:bodyPr/>
          <a:lstStyle/>
          <a:p>
            <a:r>
              <a:rPr lang="es-HN" dirty="0" smtClean="0"/>
              <a:t>Realismo en educación</a:t>
            </a:r>
            <a:endParaRPr lang="es-HN" dirty="0"/>
          </a:p>
        </p:txBody>
      </p:sp>
    </p:spTree>
    <p:extLst>
      <p:ext uri="{BB962C8B-B14F-4D97-AF65-F5344CB8AC3E}">
        <p14:creationId xmlns:p14="http://schemas.microsoft.com/office/powerpoint/2010/main" val="2326579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HN" dirty="0" smtClean="0"/>
              <a:t>Francis </a:t>
            </a:r>
            <a:r>
              <a:rPr lang="es-HN" dirty="0"/>
              <a:t>B</a:t>
            </a:r>
            <a:r>
              <a:rPr lang="es-HN" dirty="0" smtClean="0"/>
              <a:t>acon</a:t>
            </a:r>
            <a:endParaRPr lang="es-HN" dirty="0"/>
          </a:p>
        </p:txBody>
      </p:sp>
      <p:pic>
        <p:nvPicPr>
          <p:cNvPr id="4098" name="Picture 2" descr="Resultado de imagen para francis bacon"/>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1867989" y="2120170"/>
            <a:ext cx="2742111" cy="3359086"/>
          </a:xfrm>
          <a:prstGeom prst="rect">
            <a:avLst/>
          </a:prstGeom>
          <a:noFill/>
          <a:extLst>
            <a:ext uri="{909E8E84-426E-40DD-AFC4-6F175D3DCCD1}">
              <a14:hiddenFill xmlns:a14="http://schemas.microsoft.com/office/drawing/2010/main">
                <a:solidFill>
                  <a:srgbClr val="FFFFFF"/>
                </a:solidFill>
              </a14:hiddenFill>
            </a:ext>
          </a:extLst>
        </p:spPr>
      </p:pic>
      <p:sp>
        <p:nvSpPr>
          <p:cNvPr id="5" name="Marcador de contenido 4"/>
          <p:cNvSpPr>
            <a:spLocks noGrp="1"/>
          </p:cNvSpPr>
          <p:nvPr>
            <p:ph sz="half" idx="2"/>
          </p:nvPr>
        </p:nvSpPr>
        <p:spPr/>
        <p:txBody>
          <a:bodyPr>
            <a:normAutofit lnSpcReduction="10000"/>
          </a:bodyPr>
          <a:lstStyle/>
          <a:p>
            <a:pPr algn="just"/>
            <a:r>
              <a:rPr lang="es-HN" dirty="0"/>
              <a:t>Promulgaba la necesidad de comprender la naturaleza, tanto la que nos rodea como la de nuestro interior, a fin de encauzar al hombre en la dirección correcta para su prosperidad.</a:t>
            </a:r>
            <a:br>
              <a:rPr lang="es-HN" dirty="0"/>
            </a:br>
            <a:r>
              <a:rPr lang="es-HN" dirty="0"/>
              <a:t/>
            </a:r>
            <a:br>
              <a:rPr lang="es-HN" dirty="0"/>
            </a:br>
            <a:r>
              <a:rPr lang="es-HN" dirty="0"/>
              <a:t>En consecuencia, concebía la Ciencia en un sentido amplio e interdisciplinario. Indicaba que el desarrollo científico debía ser claramente extrapolable a las Ciencias Sociales y Humanidades, de la misma manera que estas debían influir de manera directa en la construcción del primero</a:t>
            </a:r>
            <a:r>
              <a:rPr lang="es-HN" dirty="0" smtClean="0"/>
              <a:t>.</a:t>
            </a:r>
          </a:p>
          <a:p>
            <a:pPr algn="just"/>
            <a:r>
              <a:rPr lang="es-HN" dirty="0"/>
              <a:t>Bacon propone una Ciencia más bien cualitativa y de carácter </a:t>
            </a:r>
            <a:r>
              <a:rPr lang="es-HN" dirty="0" smtClean="0"/>
              <a:t>taxonómico.</a:t>
            </a:r>
            <a:endParaRPr lang="es-HN" dirty="0"/>
          </a:p>
        </p:txBody>
      </p:sp>
    </p:spTree>
    <p:extLst>
      <p:ext uri="{BB962C8B-B14F-4D97-AF65-F5344CB8AC3E}">
        <p14:creationId xmlns:p14="http://schemas.microsoft.com/office/powerpoint/2010/main" val="120275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HN" dirty="0" smtClean="0"/>
              <a:t>La triada pedagógica</a:t>
            </a:r>
            <a:endParaRPr lang="es-HN" dirty="0"/>
          </a:p>
        </p:txBody>
      </p:sp>
      <p:sp>
        <p:nvSpPr>
          <p:cNvPr id="5" name="Marcador de contenido 4"/>
          <p:cNvSpPr>
            <a:spLocks noGrp="1"/>
          </p:cNvSpPr>
          <p:nvPr>
            <p:ph idx="1"/>
          </p:nvPr>
        </p:nvSpPr>
        <p:spPr>
          <a:xfrm>
            <a:off x="913774" y="1907178"/>
            <a:ext cx="10363826" cy="3884022"/>
          </a:xfrm>
        </p:spPr>
        <p:txBody>
          <a:bodyPr>
            <a:normAutofit fontScale="92500" lnSpcReduction="20000"/>
          </a:bodyPr>
          <a:lstStyle/>
          <a:p>
            <a:r>
              <a:rPr lang="es-HN" b="1" dirty="0"/>
              <a:t>El Alumno</a:t>
            </a:r>
            <a:r>
              <a:rPr lang="es-HN" dirty="0"/>
              <a:t/>
            </a:r>
            <a:br>
              <a:rPr lang="es-HN" dirty="0"/>
            </a:br>
            <a:r>
              <a:rPr lang="es-HN" dirty="0"/>
              <a:t/>
            </a:r>
            <a:br>
              <a:rPr lang="es-HN" dirty="0"/>
            </a:br>
            <a:r>
              <a:rPr lang="es-HN" dirty="0"/>
              <a:t>El alumno debía buscar una educación holística extrapolando las ciencias a las ciencias sociales y humanidades.</a:t>
            </a:r>
            <a:br>
              <a:rPr lang="es-HN" dirty="0"/>
            </a:br>
            <a:r>
              <a:rPr lang="es-HN" dirty="0"/>
              <a:t/>
            </a:r>
            <a:br>
              <a:rPr lang="es-HN" dirty="0"/>
            </a:br>
            <a:r>
              <a:rPr lang="es-HN" dirty="0"/>
              <a:t>Éste es un ser activo que busca el conocimiento </a:t>
            </a:r>
            <a:r>
              <a:rPr lang="es-HN" dirty="0" smtClean="0"/>
              <a:t>empíricamente </a:t>
            </a:r>
            <a:r>
              <a:rPr lang="es-HN" dirty="0"/>
              <a:t>a través de la experiencia.</a:t>
            </a:r>
            <a:br>
              <a:rPr lang="es-HN" dirty="0"/>
            </a:br>
            <a:r>
              <a:rPr lang="es-HN" dirty="0"/>
              <a:t/>
            </a:r>
            <a:br>
              <a:rPr lang="es-HN" dirty="0"/>
            </a:br>
            <a:r>
              <a:rPr lang="es-HN" b="1" dirty="0"/>
              <a:t/>
            </a:r>
            <a:br>
              <a:rPr lang="es-HN" b="1" dirty="0"/>
            </a:br>
            <a:r>
              <a:rPr lang="es-HN" b="1" dirty="0"/>
              <a:t>La Educación</a:t>
            </a:r>
            <a:br>
              <a:rPr lang="es-HN" b="1" dirty="0"/>
            </a:br>
            <a:r>
              <a:rPr lang="es-HN" dirty="0"/>
              <a:t/>
            </a:r>
            <a:br>
              <a:rPr lang="es-HN" dirty="0"/>
            </a:br>
            <a:r>
              <a:rPr lang="es-HN" dirty="0"/>
              <a:t>Bacon concebía la educación como un </a:t>
            </a:r>
            <a:r>
              <a:rPr lang="es-HN"/>
              <a:t>hecho </a:t>
            </a:r>
            <a:r>
              <a:rPr lang="es-HN" smtClean="0"/>
              <a:t>empírico, </a:t>
            </a:r>
            <a:r>
              <a:rPr lang="es-HN" dirty="0"/>
              <a:t>enfatiza el rol de la experiencia, especialmente la percepción sensorial, en la formación de ideas</a:t>
            </a:r>
            <a:r>
              <a:rPr lang="es-HN" dirty="0" smtClean="0"/>
              <a:t>.</a:t>
            </a:r>
          </a:p>
          <a:p>
            <a:r>
              <a:rPr lang="es-HN" b="1" dirty="0"/>
              <a:t>Mecanismos para la Producción de Aprendizaje</a:t>
            </a:r>
            <a:br>
              <a:rPr lang="es-HN" b="1" dirty="0"/>
            </a:br>
            <a:r>
              <a:rPr lang="es-HN" dirty="0"/>
              <a:t/>
            </a:r>
            <a:br>
              <a:rPr lang="es-HN" dirty="0"/>
            </a:br>
            <a:r>
              <a:rPr lang="es-HN" dirty="0"/>
              <a:t>Es requerimiento fundamental del método científico, que todas las hipótesis y teorías deben ser probadas mediante la observación del mundo natural, restándole importancia al raciocinio a priori, la intuición o la revelación.</a:t>
            </a:r>
          </a:p>
        </p:txBody>
      </p:sp>
    </p:spTree>
    <p:extLst>
      <p:ext uri="{BB962C8B-B14F-4D97-AF65-F5344CB8AC3E}">
        <p14:creationId xmlns:p14="http://schemas.microsoft.com/office/powerpoint/2010/main" val="3577032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HN" dirty="0" smtClean="0"/>
              <a:t>Orígenes</a:t>
            </a:r>
            <a:endParaRPr lang="es-HN" dirty="0"/>
          </a:p>
        </p:txBody>
      </p:sp>
      <p:sp>
        <p:nvSpPr>
          <p:cNvPr id="3" name="Marcador de contenido 2"/>
          <p:cNvSpPr>
            <a:spLocks noGrp="1"/>
          </p:cNvSpPr>
          <p:nvPr>
            <p:ph idx="1"/>
          </p:nvPr>
        </p:nvSpPr>
        <p:spPr/>
        <p:txBody>
          <a:bodyPr>
            <a:normAutofit/>
          </a:bodyPr>
          <a:lstStyle/>
          <a:p>
            <a:pPr algn="just"/>
            <a:r>
              <a:rPr lang="es-HN" dirty="0"/>
              <a:t>En el Siglo XVII surge el </a:t>
            </a:r>
            <a:r>
              <a:rPr lang="es-HN" b="1" dirty="0"/>
              <a:t>Realismo Pedagógico</a:t>
            </a:r>
            <a:r>
              <a:rPr lang="es-HN" dirty="0"/>
              <a:t> que supuso una notable </a:t>
            </a:r>
            <a:r>
              <a:rPr lang="es-HN" b="1" dirty="0"/>
              <a:t>transformación en el terreno educativo</a:t>
            </a:r>
            <a:r>
              <a:rPr lang="es-HN" dirty="0"/>
              <a:t>. Esta nueva corriente </a:t>
            </a:r>
            <a:r>
              <a:rPr lang="es-HN" b="1" dirty="0"/>
              <a:t>demanda el conocimiento de las cosas y no sólo de la palabra</a:t>
            </a:r>
            <a:r>
              <a:rPr lang="es-HN" dirty="0"/>
              <a:t> como había sido hasta el momento.</a:t>
            </a:r>
          </a:p>
          <a:p>
            <a:pPr algn="just"/>
            <a:r>
              <a:rPr lang="es-HN" dirty="0"/>
              <a:t>El Realismo Pedagógico hace referencia a la formación para conocer el mundo exterior, los fenómenos naturales y los hechos sociales mediante la formación adquirida a través de las lenguas y la literatura clásica.</a:t>
            </a:r>
          </a:p>
          <a:p>
            <a:pPr algn="just"/>
            <a:r>
              <a:rPr lang="es-HN" dirty="0"/>
              <a:t>Gracias a las teorías de diferentes autores como </a:t>
            </a:r>
            <a:r>
              <a:rPr lang="es-HN" b="1" dirty="0"/>
              <a:t>Bacon, Locke o Descartes</a:t>
            </a:r>
            <a:r>
              <a:rPr lang="es-HN" dirty="0"/>
              <a:t>, el empirismo ganó gran difusión y se </a:t>
            </a:r>
            <a:r>
              <a:rPr lang="es-HN" b="1" dirty="0"/>
              <a:t>creó un nuevo método y teorías del aprendizaje, surge la didáctica</a:t>
            </a:r>
            <a:r>
              <a:rPr lang="es-HN" dirty="0"/>
              <a:t> que propicia la metodología de aprendizaje.</a:t>
            </a:r>
          </a:p>
          <a:p>
            <a:endParaRPr lang="es-HN" dirty="0"/>
          </a:p>
        </p:txBody>
      </p:sp>
    </p:spTree>
    <p:extLst>
      <p:ext uri="{BB962C8B-B14F-4D97-AF65-F5344CB8AC3E}">
        <p14:creationId xmlns:p14="http://schemas.microsoft.com/office/powerpoint/2010/main" val="2999276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HN" dirty="0" smtClean="0"/>
              <a:t>Orientaciones del realismo pedagógico</a:t>
            </a:r>
            <a:endParaRPr lang="es-HN"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385853293"/>
              </p:ext>
            </p:extLst>
          </p:nvPr>
        </p:nvGraphicFramePr>
        <p:xfrm>
          <a:off x="913774" y="1946366"/>
          <a:ext cx="10363826" cy="38448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4716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HN" dirty="0" smtClean="0"/>
              <a:t>Juan amos Comenio (1592-1670)</a:t>
            </a:r>
            <a:endParaRPr lang="es-HN" dirty="0"/>
          </a:p>
        </p:txBody>
      </p:sp>
      <p:pic>
        <p:nvPicPr>
          <p:cNvPr id="1026" name="Picture 2" descr="Resultado de imagen para juan amos comenio"/>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1384924" y="2367092"/>
            <a:ext cx="3239327" cy="3424237"/>
          </a:xfrm>
          <a:prstGeom prst="rect">
            <a:avLst/>
          </a:prstGeom>
          <a:noFill/>
          <a:extLst>
            <a:ext uri="{909E8E84-426E-40DD-AFC4-6F175D3DCCD1}">
              <a14:hiddenFill xmlns:a14="http://schemas.microsoft.com/office/drawing/2010/main">
                <a:solidFill>
                  <a:srgbClr val="FFFFFF"/>
                </a:solidFill>
              </a14:hiddenFill>
            </a:ext>
          </a:extLst>
        </p:spPr>
      </p:pic>
      <p:sp>
        <p:nvSpPr>
          <p:cNvPr id="6" name="Marcador de contenido 5"/>
          <p:cNvSpPr>
            <a:spLocks noGrp="1"/>
          </p:cNvSpPr>
          <p:nvPr>
            <p:ph sz="half" idx="2"/>
          </p:nvPr>
        </p:nvSpPr>
        <p:spPr>
          <a:xfrm>
            <a:off x="5094514" y="2481943"/>
            <a:ext cx="6061166" cy="3387152"/>
          </a:xfrm>
        </p:spPr>
        <p:txBody>
          <a:bodyPr>
            <a:normAutofit/>
          </a:bodyPr>
          <a:lstStyle/>
          <a:p>
            <a:pPr algn="just"/>
            <a:r>
              <a:rPr lang="es-HN" sz="2400" dirty="0" smtClean="0"/>
              <a:t>Definió la educación como el arte de germinar las semillas interiores que desarrollan no por incubación sino cuando se estimulan con oportunidades y experiencias.</a:t>
            </a:r>
          </a:p>
          <a:p>
            <a:pPr algn="just"/>
            <a:r>
              <a:rPr lang="es-HN" sz="2400" dirty="0" smtClean="0"/>
              <a:t>La base de método que utilizó es la inducción, observación, sentidos y la razón.</a:t>
            </a:r>
            <a:endParaRPr lang="es-HN" sz="2400" dirty="0"/>
          </a:p>
        </p:txBody>
      </p:sp>
    </p:spTree>
    <p:extLst>
      <p:ext uri="{BB962C8B-B14F-4D97-AF65-F5344CB8AC3E}">
        <p14:creationId xmlns:p14="http://schemas.microsoft.com/office/powerpoint/2010/main" val="382233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618518"/>
            <a:ext cx="10364451" cy="557140"/>
          </a:xfrm>
        </p:spPr>
        <p:txBody>
          <a:bodyPr>
            <a:normAutofit fontScale="90000"/>
          </a:bodyPr>
          <a:lstStyle/>
          <a:p>
            <a:r>
              <a:rPr lang="es-HN" dirty="0" smtClean="0"/>
              <a:t>Aportes de Comenio</a:t>
            </a:r>
            <a:endParaRPr lang="es-HN" dirty="0"/>
          </a:p>
        </p:txBody>
      </p:sp>
      <p:sp>
        <p:nvSpPr>
          <p:cNvPr id="3" name="Marcador de contenido 2"/>
          <p:cNvSpPr>
            <a:spLocks noGrp="1"/>
          </p:cNvSpPr>
          <p:nvPr>
            <p:ph idx="1"/>
          </p:nvPr>
        </p:nvSpPr>
        <p:spPr>
          <a:xfrm>
            <a:off x="913774" y="1815737"/>
            <a:ext cx="10816672" cy="4637314"/>
          </a:xfrm>
        </p:spPr>
        <p:txBody>
          <a:bodyPr>
            <a:normAutofit lnSpcReduction="10000"/>
          </a:bodyPr>
          <a:lstStyle/>
          <a:p>
            <a:pPr algn="just"/>
            <a:r>
              <a:rPr lang="es-HN" b="1" dirty="0"/>
              <a:t>Filosofía: </a:t>
            </a:r>
            <a:r>
              <a:rPr lang="es-HN" dirty="0"/>
              <a:t>la realidad de todo lo que existe, existe en Dios, de él surge la materia, el espíritu y la luz.</a:t>
            </a:r>
          </a:p>
          <a:p>
            <a:pPr algn="just"/>
            <a:r>
              <a:rPr lang="es-HN" b="1" dirty="0"/>
              <a:t>Pedagogía: </a:t>
            </a:r>
            <a:r>
              <a:rPr lang="es-HN" dirty="0"/>
              <a:t>Comenio fundamenta sus teorías educativas en la naturaleza humana y en su desarrollo según el instinto que Dios le ha impreso. La Naturaleza ha puesto en el hombre las semillas de la erudición, la virtud y la religión. Para Comenio naturaleza y cultura van unidos.</a:t>
            </a:r>
          </a:p>
          <a:p>
            <a:pPr algn="just"/>
            <a:r>
              <a:rPr lang="es-HN" b="1" dirty="0"/>
              <a:t>Didáctica: </a:t>
            </a:r>
            <a:r>
              <a:rPr lang="es-HN" dirty="0"/>
              <a:t>el conocimiento se basa en el conocimiento de las cosas y a partir de la realidad de las cosas se conforma el saber: el alumno inicia su conocimiento por los sentidos, es decir, por la intuición o visión directa de la realidad inmediata que es la Naturaleza. La verdad y la certeza de la ciencia no estriban más que en el testimonio de los sentidos.</a:t>
            </a:r>
          </a:p>
          <a:p>
            <a:pPr algn="just"/>
            <a:r>
              <a:rPr lang="es-HN" b="1" dirty="0"/>
              <a:t>Teoría del método:</a:t>
            </a:r>
            <a:r>
              <a:rPr lang="es-HN" dirty="0"/>
              <a:t> La teoría del método de Comenio se corresponde con su concepción del origen del conocimiento por medio de los sentidos. Para Comenio, la vida del hombre se llena de dos clases de escuelas: “</a:t>
            </a:r>
            <a:r>
              <a:rPr lang="es-HN" dirty="0" err="1"/>
              <a:t>schola</a:t>
            </a:r>
            <a:r>
              <a:rPr lang="es-HN" dirty="0"/>
              <a:t> </a:t>
            </a:r>
            <a:r>
              <a:rPr lang="es-HN" dirty="0" err="1"/>
              <a:t>naturalis</a:t>
            </a:r>
            <a:r>
              <a:rPr lang="es-HN" dirty="0"/>
              <a:t> </a:t>
            </a:r>
            <a:r>
              <a:rPr lang="es-HN" dirty="0" err="1"/>
              <a:t>seu</a:t>
            </a:r>
            <a:r>
              <a:rPr lang="es-HN" dirty="0"/>
              <a:t> </a:t>
            </a:r>
            <a:r>
              <a:rPr lang="es-HN" dirty="0" err="1"/>
              <a:t>physica</a:t>
            </a:r>
            <a:r>
              <a:rPr lang="es-HN" dirty="0"/>
              <a:t>”, es por la que el hombre percibe el mundo que le rodea a través de los sentidos y la “</a:t>
            </a:r>
            <a:r>
              <a:rPr lang="es-HN" dirty="0" err="1"/>
              <a:t>schola</a:t>
            </a:r>
            <a:r>
              <a:rPr lang="es-HN" dirty="0"/>
              <a:t> </a:t>
            </a:r>
            <a:r>
              <a:rPr lang="es-HN" dirty="0" err="1"/>
              <a:t>hyperphysica</a:t>
            </a:r>
            <a:r>
              <a:rPr lang="es-HN" dirty="0"/>
              <a:t>” por la que, el hombre busca a Dios por medio de la experiencia espiritual.</a:t>
            </a:r>
          </a:p>
          <a:p>
            <a:pPr algn="just"/>
            <a:r>
              <a:rPr lang="es-HN" b="1" dirty="0"/>
              <a:t>Religión:</a:t>
            </a:r>
            <a:r>
              <a:rPr lang="es-HN" dirty="0"/>
              <a:t> Su sentir religioso se deja ver con frecuencia en sus obras que revelan las raíces del sentir cristiano de Comenio con ciertos matices de misticismo.</a:t>
            </a:r>
          </a:p>
          <a:p>
            <a:endParaRPr lang="es-HN" dirty="0"/>
          </a:p>
        </p:txBody>
      </p:sp>
    </p:spTree>
    <p:extLst>
      <p:ext uri="{BB962C8B-B14F-4D97-AF65-F5344CB8AC3E}">
        <p14:creationId xmlns:p14="http://schemas.microsoft.com/office/powerpoint/2010/main" val="302705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HN" dirty="0" smtClean="0"/>
              <a:t>John Locke (1632-1704)</a:t>
            </a:r>
            <a:endParaRPr lang="es-HN" dirty="0"/>
          </a:p>
        </p:txBody>
      </p:sp>
      <p:pic>
        <p:nvPicPr>
          <p:cNvPr id="2050" name="Picture 2" descr="Resultado de imagen para john locke"/>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1291898" y="2366962"/>
            <a:ext cx="2808987" cy="3424237"/>
          </a:xfrm>
          <a:prstGeom prst="rect">
            <a:avLst/>
          </a:prstGeom>
          <a:noFill/>
          <a:extLst>
            <a:ext uri="{909E8E84-426E-40DD-AFC4-6F175D3DCCD1}">
              <a14:hiddenFill xmlns:a14="http://schemas.microsoft.com/office/drawing/2010/main">
                <a:solidFill>
                  <a:srgbClr val="FFFFFF"/>
                </a:solidFill>
              </a14:hiddenFill>
            </a:ext>
          </a:extLst>
        </p:spPr>
      </p:pic>
      <p:sp>
        <p:nvSpPr>
          <p:cNvPr id="6" name="Marcador de contenido 5"/>
          <p:cNvSpPr>
            <a:spLocks noGrp="1"/>
          </p:cNvSpPr>
          <p:nvPr>
            <p:ph sz="half" idx="2"/>
          </p:nvPr>
        </p:nvSpPr>
        <p:spPr>
          <a:xfrm>
            <a:off x="4957353" y="2366962"/>
            <a:ext cx="6459583" cy="3424107"/>
          </a:xfrm>
        </p:spPr>
        <p:txBody>
          <a:bodyPr>
            <a:normAutofit/>
          </a:bodyPr>
          <a:lstStyle/>
          <a:p>
            <a:r>
              <a:rPr lang="es-HN" dirty="0"/>
              <a:t>El filósofo empirista inglés John Locke, se basó, para proponer sus métodos pedagógicos en su propia concepción de la mente humana a la que consideró originariamente como una “tabula rasa” o sea vacía de todo tipo de saberes, los que se irían inscribiendo en ella a través de las futuras experiencias. Estas ideas las plasmó en su obra publicada en el año 1690, titulada “Ensayo sobre el entendimiento humano”. Tres años después salía a la luz su publicación “Algunos pensamientos sobre la educación” que influyó no solo en la educación de su país sino en toda Europa, en su siglo y en los dos siguientes</a:t>
            </a:r>
          </a:p>
        </p:txBody>
      </p:sp>
    </p:spTree>
    <p:extLst>
      <p:ext uri="{BB962C8B-B14F-4D97-AF65-F5344CB8AC3E}">
        <p14:creationId xmlns:p14="http://schemas.microsoft.com/office/powerpoint/2010/main" val="3319204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HN" dirty="0" smtClean="0"/>
              <a:t>Aportes a la educación de Locke</a:t>
            </a:r>
            <a:endParaRPr lang="es-HN" dirty="0"/>
          </a:p>
        </p:txBody>
      </p:sp>
      <p:sp>
        <p:nvSpPr>
          <p:cNvPr id="6" name="Marcador de contenido 5"/>
          <p:cNvSpPr>
            <a:spLocks noGrp="1"/>
          </p:cNvSpPr>
          <p:nvPr>
            <p:ph idx="1"/>
          </p:nvPr>
        </p:nvSpPr>
        <p:spPr/>
        <p:txBody>
          <a:bodyPr>
            <a:normAutofit/>
          </a:bodyPr>
          <a:lstStyle/>
          <a:p>
            <a:pPr algn="just"/>
            <a:r>
              <a:rPr lang="es-HN" dirty="0"/>
              <a:t>A</a:t>
            </a:r>
            <a:r>
              <a:rPr lang="es-HN" dirty="0" smtClean="0"/>
              <a:t>consejaba </a:t>
            </a:r>
            <a:r>
              <a:rPr lang="es-HN" dirty="0"/>
              <a:t>someter a los niños a condiciones un tanto adversas, con respecto al descanso o al </a:t>
            </a:r>
            <a:r>
              <a:rPr lang="es-HN" dirty="0" smtClean="0"/>
              <a:t>frío, para aumentar sus defensas.</a:t>
            </a:r>
          </a:p>
          <a:p>
            <a:pPr algn="just"/>
            <a:r>
              <a:rPr lang="es-HN" dirty="0"/>
              <a:t>Se debe enseñar al niño (y también a la niña) a dominar sus impulsos y reprimir sus excesos, y optar en sus elecciones por lo que la razón les indique como bueno, a ser responsables de sus actos y a aceptar los límites razonables que se les impongan, y aunque no es partidario de castigos físicos, sí de firmeza, explicando siempre el por qué de las penitencias, ya que no tienen que imponerse porque sí, y el niño debe comprender su fundamento</a:t>
            </a:r>
            <a:r>
              <a:rPr lang="es-HN" dirty="0" smtClean="0"/>
              <a:t>.</a:t>
            </a:r>
          </a:p>
          <a:p>
            <a:pPr algn="just"/>
            <a:r>
              <a:rPr lang="es-HN" dirty="0"/>
              <a:t>La persona nace con aptitudes o talentos pero sin ninguna clase de contenidos en su mente, y los padres y docentes en virtud de esas capacidades deben formar al niño para ser un adulto pleno y </a:t>
            </a:r>
            <a:r>
              <a:rPr lang="es-HN" dirty="0" smtClean="0"/>
              <a:t>libre</a:t>
            </a:r>
            <a:r>
              <a:rPr lang="es-HN" dirty="0"/>
              <a:t>.</a:t>
            </a:r>
          </a:p>
        </p:txBody>
      </p:sp>
    </p:spTree>
    <p:extLst>
      <p:ext uri="{BB962C8B-B14F-4D97-AF65-F5344CB8AC3E}">
        <p14:creationId xmlns:p14="http://schemas.microsoft.com/office/powerpoint/2010/main" val="130830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HN" dirty="0" smtClean="0"/>
              <a:t>Francisco de la </a:t>
            </a:r>
            <a:r>
              <a:rPr lang="es-HN" dirty="0" err="1" smtClean="0"/>
              <a:t>Motte-Fenelón</a:t>
            </a:r>
            <a:r>
              <a:rPr lang="es-HN" dirty="0" smtClean="0"/>
              <a:t> (1651-1715)</a:t>
            </a:r>
            <a:endParaRPr lang="es-HN" dirty="0"/>
          </a:p>
        </p:txBody>
      </p:sp>
      <p:pic>
        <p:nvPicPr>
          <p:cNvPr id="3074" name="Picture 2" descr="Resultado de imagen para francisco de la motte"/>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1306286" y="2225203"/>
            <a:ext cx="2804319" cy="3492652"/>
          </a:xfrm>
          <a:prstGeom prst="rect">
            <a:avLst/>
          </a:prstGeom>
          <a:noFill/>
          <a:extLst>
            <a:ext uri="{909E8E84-426E-40DD-AFC4-6F175D3DCCD1}">
              <a14:hiddenFill xmlns:a14="http://schemas.microsoft.com/office/drawing/2010/main">
                <a:solidFill>
                  <a:srgbClr val="FFFFFF"/>
                </a:solidFill>
              </a14:hiddenFill>
            </a:ext>
          </a:extLst>
        </p:spPr>
      </p:pic>
      <p:sp>
        <p:nvSpPr>
          <p:cNvPr id="6" name="Marcador de contenido 5"/>
          <p:cNvSpPr>
            <a:spLocks noGrp="1"/>
          </p:cNvSpPr>
          <p:nvPr>
            <p:ph sz="half" idx="2"/>
          </p:nvPr>
        </p:nvSpPr>
        <p:spPr>
          <a:xfrm>
            <a:off x="4767943" y="2538067"/>
            <a:ext cx="6244046" cy="4023360"/>
          </a:xfrm>
        </p:spPr>
        <p:txBody>
          <a:bodyPr>
            <a:normAutofit/>
          </a:bodyPr>
          <a:lstStyle/>
          <a:p>
            <a:r>
              <a:rPr lang="es-HN" sz="2400" dirty="0"/>
              <a:t> Éste escribió </a:t>
            </a:r>
            <a:r>
              <a:rPr lang="es-HN" sz="2400" b="1" dirty="0"/>
              <a:t>La educación de la mujer cristiana</a:t>
            </a:r>
            <a:r>
              <a:rPr lang="es-HN" sz="2400" dirty="0"/>
              <a:t>, en la que pedía que no limitara su cultura al conocimiento de las primeras letras y a las faenas domésticas, sino que debiera también estudiar las letras clásicas, la retórica, la gramática y la poesía, permitiéndole la lectura de las obras de Platón, Cicerón, Séneca y Plutarco.</a:t>
            </a:r>
          </a:p>
        </p:txBody>
      </p:sp>
    </p:spTree>
    <p:extLst>
      <p:ext uri="{BB962C8B-B14F-4D97-AF65-F5344CB8AC3E}">
        <p14:creationId xmlns:p14="http://schemas.microsoft.com/office/powerpoint/2010/main" val="1594607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HN" dirty="0" smtClean="0"/>
              <a:t>Aportes a la educación de </a:t>
            </a:r>
            <a:r>
              <a:rPr lang="es-HN" dirty="0" err="1" smtClean="0"/>
              <a:t>Fenelón</a:t>
            </a:r>
            <a:endParaRPr lang="es-HN" dirty="0"/>
          </a:p>
        </p:txBody>
      </p:sp>
      <p:sp>
        <p:nvSpPr>
          <p:cNvPr id="3" name="Marcador de contenido 2"/>
          <p:cNvSpPr>
            <a:spLocks noGrp="1"/>
          </p:cNvSpPr>
          <p:nvPr>
            <p:ph idx="1"/>
          </p:nvPr>
        </p:nvSpPr>
        <p:spPr/>
        <p:txBody>
          <a:bodyPr>
            <a:normAutofit/>
          </a:bodyPr>
          <a:lstStyle/>
          <a:p>
            <a:pPr marL="0" indent="0" algn="just">
              <a:buNone/>
            </a:pPr>
            <a:r>
              <a:rPr lang="es-HN" sz="2400" dirty="0"/>
              <a:t>F</a:t>
            </a:r>
            <a:r>
              <a:rPr lang="es-HN" sz="2400" dirty="0" smtClean="0"/>
              <a:t>ue </a:t>
            </a:r>
            <a:r>
              <a:rPr lang="es-HN" sz="2400" dirty="0"/>
              <a:t>primero director de un colegio de muchachas, las </a:t>
            </a:r>
            <a:r>
              <a:rPr lang="es-HN" sz="2400" dirty="0" err="1"/>
              <a:t>Nouvelles</a:t>
            </a:r>
            <a:r>
              <a:rPr lang="es-HN" sz="2400" dirty="0"/>
              <a:t> </a:t>
            </a:r>
            <a:r>
              <a:rPr lang="es-HN" sz="2400" dirty="0" err="1"/>
              <a:t>Catholiques</a:t>
            </a:r>
            <a:r>
              <a:rPr lang="es-HN" sz="2400" dirty="0"/>
              <a:t>, para convertir a las jóvenes protestantes a la fe católica; después fue preceptor del duque de Borgoña, nieto de Luis XVI, con quien tuvo un gran éxito como educador. Los escritos pedagógicos de </a:t>
            </a:r>
            <a:r>
              <a:rPr lang="es-HN" sz="2400" dirty="0" err="1"/>
              <a:t>Fenelón</a:t>
            </a:r>
            <a:r>
              <a:rPr lang="es-HN" sz="2400" dirty="0"/>
              <a:t> son de dos clases: tinos dedicados a la educación de este príncipe, entre los cuales se encuentra su conocido Telémaco, impregnado de cultura clásica, y otro dedicado a la educación femenina, con el título de la educación de las niñas compuesto a instancias de los duques de </a:t>
            </a:r>
            <a:r>
              <a:rPr lang="es-HN" sz="2400" dirty="0" err="1"/>
              <a:t>Beauviliers</a:t>
            </a:r>
            <a:r>
              <a:rPr lang="es-HN" sz="2400" dirty="0"/>
              <a:t> para la educación de sus hijas. Sus obras influyeron grandemente en la educación francesa.</a:t>
            </a:r>
          </a:p>
        </p:txBody>
      </p:sp>
    </p:spTree>
    <p:extLst>
      <p:ext uri="{BB962C8B-B14F-4D97-AF65-F5344CB8AC3E}">
        <p14:creationId xmlns:p14="http://schemas.microsoft.com/office/powerpoint/2010/main" val="2607905917"/>
      </p:ext>
    </p:extLst>
  </p:cSld>
  <p:clrMapOvr>
    <a:masterClrMapping/>
  </p:clrMapOvr>
</p:sld>
</file>

<file path=ppt/theme/theme1.xml><?xml version="1.0" encoding="utf-8"?>
<a:theme xmlns:a="http://schemas.openxmlformats.org/drawingml/2006/main" name="Retrospección">
  <a:themeElements>
    <a:clrScheme name="Retrospección">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41</TotalTime>
  <Words>679</Words>
  <Application>Microsoft Office PowerPoint</Application>
  <PresentationFormat>Panorámica</PresentationFormat>
  <Paragraphs>36</Paragraphs>
  <Slides>11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11</vt:i4>
      </vt:variant>
    </vt:vector>
  </HeadingPairs>
  <TitlesOfParts>
    <vt:vector size="14" baseType="lpstr">
      <vt:lpstr>Calibri</vt:lpstr>
      <vt:lpstr>Calibri Light</vt:lpstr>
      <vt:lpstr>Retrospección</vt:lpstr>
      <vt:lpstr>Realismo en educación</vt:lpstr>
      <vt:lpstr>Orígenes</vt:lpstr>
      <vt:lpstr>Orientaciones del realismo pedagógico</vt:lpstr>
      <vt:lpstr>Juan amos Comenio (1592-1670)</vt:lpstr>
      <vt:lpstr>Aportes de Comenio</vt:lpstr>
      <vt:lpstr>John Locke (1632-1704)</vt:lpstr>
      <vt:lpstr>Aportes a la educación de Locke</vt:lpstr>
      <vt:lpstr>Francisco de la Motte-Fenelón (1651-1715)</vt:lpstr>
      <vt:lpstr>Aportes a la educación de Fenelón</vt:lpstr>
      <vt:lpstr>Francis Bacon</vt:lpstr>
      <vt:lpstr>La triada pedagógica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Realismo en educación</dc:title>
  <dc:creator>Equipo</dc:creator>
  <cp:lastModifiedBy>Equipo</cp:lastModifiedBy>
  <cp:revision>6</cp:revision>
  <dcterms:created xsi:type="dcterms:W3CDTF">2019-08-14T00:15:46Z</dcterms:created>
  <dcterms:modified xsi:type="dcterms:W3CDTF">2019-08-14T23:39:36Z</dcterms:modified>
</cp:coreProperties>
</file>