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70" r:id="rId14"/>
    <p:sldId id="269" r:id="rId15"/>
    <p:sldId id="268" r:id="rId16"/>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48" d="100"/>
          <a:sy n="48" d="100"/>
        </p:scale>
        <p:origin x="-1146" y="-2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1A5D31DC-CC18-41D4-B881-00DB57E10BB1}" type="datetimeFigureOut">
              <a:rPr lang="es-ES" smtClean="0"/>
              <a:t>07/03/2013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91FF614B-AC06-433B-9316-FBFAF64EB27F}" type="slidenum">
              <a:rPr lang="es-ES" smtClean="0"/>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1A5D31DC-CC18-41D4-B881-00DB57E10BB1}" type="datetimeFigureOut">
              <a:rPr lang="es-ES" smtClean="0"/>
              <a:t>07/03/2013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91FF614B-AC06-433B-9316-FBFAF64EB27F}"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1A5D31DC-CC18-41D4-B881-00DB57E10BB1}" type="datetimeFigureOut">
              <a:rPr lang="es-ES" smtClean="0"/>
              <a:t>07/03/2013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91FF614B-AC06-433B-9316-FBFAF64EB27F}"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1A5D31DC-CC18-41D4-B881-00DB57E10BB1}" type="datetimeFigureOut">
              <a:rPr lang="es-ES" smtClean="0"/>
              <a:t>07/03/2013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91FF614B-AC06-433B-9316-FBFAF64EB27F}" type="slidenum">
              <a:rPr lang="es-ES" smtClean="0"/>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A5D31DC-CC18-41D4-B881-00DB57E10BB1}" type="datetimeFigureOut">
              <a:rPr lang="es-ES" smtClean="0"/>
              <a:t>07/03/2013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91FF614B-AC06-433B-9316-FBFAF64EB27F}" type="slidenum">
              <a:rPr lang="es-ES" smtClean="0"/>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1A5D31DC-CC18-41D4-B881-00DB57E10BB1}" type="datetimeFigureOut">
              <a:rPr lang="es-ES" smtClean="0"/>
              <a:t>07/03/2013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91FF614B-AC06-433B-9316-FBFAF64EB27F}" type="slidenum">
              <a:rPr lang="es-ES" smtClean="0"/>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1A5D31DC-CC18-41D4-B881-00DB57E10BB1}" type="datetimeFigureOut">
              <a:rPr lang="es-ES" smtClean="0"/>
              <a:t>07/03/2013</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91FF614B-AC06-433B-9316-FBFAF64EB27F}" type="slidenum">
              <a:rPr lang="es-ES" smtClean="0"/>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1A5D31DC-CC18-41D4-B881-00DB57E10BB1}" type="datetimeFigureOut">
              <a:rPr lang="es-ES" smtClean="0"/>
              <a:t>07/03/2013</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91FF614B-AC06-433B-9316-FBFAF64EB27F}"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A5D31DC-CC18-41D4-B881-00DB57E10BB1}" type="datetimeFigureOut">
              <a:rPr lang="es-ES" smtClean="0"/>
              <a:t>07/03/2013</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91FF614B-AC06-433B-9316-FBFAF64EB27F}"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A5D31DC-CC18-41D4-B881-00DB57E10BB1}" type="datetimeFigureOut">
              <a:rPr lang="es-ES" smtClean="0"/>
              <a:t>07/03/2013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91FF614B-AC06-433B-9316-FBFAF64EB27F}" type="slidenum">
              <a:rPr lang="es-ES" smtClean="0"/>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A5D31DC-CC18-41D4-B881-00DB57E10BB1}" type="datetimeFigureOut">
              <a:rPr lang="es-ES" smtClean="0"/>
              <a:t>07/03/2013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91FF614B-AC06-433B-9316-FBFAF64EB27F}" type="slidenum">
              <a:rPr lang="es-ES" smtClean="0"/>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5D31DC-CC18-41D4-B881-00DB57E10BB1}" type="datetimeFigureOut">
              <a:rPr lang="es-ES" smtClean="0"/>
              <a:t>07/03/2013</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FF614B-AC06-433B-9316-FBFAF64EB27F}" type="slidenum">
              <a:rPr lang="es-ES" smtClean="0"/>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1403648" y="404664"/>
            <a:ext cx="6480720" cy="2215991"/>
          </a:xfrm>
          <a:prstGeom prst="rect">
            <a:avLst/>
          </a:prstGeom>
          <a:noFill/>
        </p:spPr>
        <p:txBody>
          <a:bodyPr wrap="square" rtlCol="0">
            <a:spAutoFit/>
          </a:bodyPr>
          <a:lstStyle/>
          <a:p>
            <a:pPr algn="ctr"/>
            <a:r>
              <a:rPr lang="es-ES" sz="13800" b="1" dirty="0" smtClean="0">
                <a:latin typeface="+mj-lt"/>
              </a:rPr>
              <a:t>Clima</a:t>
            </a:r>
            <a:endParaRPr lang="es-ES" sz="13800" b="1" dirty="0">
              <a:latin typeface="+mj-lt"/>
            </a:endParaRPr>
          </a:p>
        </p:txBody>
      </p:sp>
      <p:pic>
        <p:nvPicPr>
          <p:cNvPr id="14338" name="Picture 2" descr="http://2.bp.blogspot.com/-PficNvrOdPA/UG6WI21F8vI/AAAAAAAAAJQ/5IKLgVWswWc/s1600/clima.jpg"/>
          <p:cNvPicPr>
            <a:picLocks noChangeAspect="1" noChangeArrowheads="1"/>
          </p:cNvPicPr>
          <p:nvPr/>
        </p:nvPicPr>
        <p:blipFill>
          <a:blip r:embed="rId2" cstate="print"/>
          <a:srcRect/>
          <a:stretch>
            <a:fillRect/>
          </a:stretch>
        </p:blipFill>
        <p:spPr bwMode="auto">
          <a:xfrm>
            <a:off x="2195736" y="2564904"/>
            <a:ext cx="5496014" cy="3888432"/>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23528" y="260648"/>
            <a:ext cx="8280920" cy="7201972"/>
          </a:xfrm>
          <a:prstGeom prst="rect">
            <a:avLst/>
          </a:prstGeom>
          <a:noFill/>
        </p:spPr>
        <p:txBody>
          <a:bodyPr wrap="square" rtlCol="0">
            <a:spAutoFit/>
          </a:bodyPr>
          <a:lstStyle/>
          <a:p>
            <a:r>
              <a:rPr lang="es-ES" sz="3200" b="1" dirty="0" smtClean="0">
                <a:latin typeface="+mj-lt"/>
              </a:rPr>
              <a:t>6.Fenomeno del Niño (fuerte):</a:t>
            </a:r>
            <a:r>
              <a:rPr lang="es-ES" sz="2800" dirty="0" smtClean="0"/>
              <a:t>  produce sequias y mas incendios forestales. </a:t>
            </a:r>
            <a:r>
              <a:rPr lang="es-ES_tradnl" sz="2800" b="1" dirty="0" smtClean="0">
                <a:solidFill>
                  <a:srgbClr val="000C07"/>
                </a:solidFill>
              </a:rPr>
              <a:t>Calentamiento de las aguas del Océano Pacífico que ocurre cada 2 a 7 años.</a:t>
            </a:r>
          </a:p>
          <a:p>
            <a:r>
              <a:rPr lang="es-ES_tradnl" sz="2800" b="1" dirty="0" smtClean="0">
                <a:solidFill>
                  <a:srgbClr val="000C07"/>
                </a:solidFill>
              </a:rPr>
              <a:t>Nos produce mayor cambio en el sur, disminuye productividad.</a:t>
            </a:r>
          </a:p>
          <a:p>
            <a:endParaRPr lang="es-ES" sz="2800" dirty="0"/>
          </a:p>
          <a:p>
            <a:r>
              <a:rPr lang="es-ES" sz="3200" b="1" dirty="0" smtClean="0"/>
              <a:t>Fenómeno de la Niña (débil): </a:t>
            </a:r>
            <a:r>
              <a:rPr lang="es-ES" sz="2800" dirty="0" smtClean="0"/>
              <a:t>produce mas lluvias y sequias. </a:t>
            </a:r>
          </a:p>
          <a:p>
            <a:endParaRPr lang="es-ES" sz="2800" dirty="0"/>
          </a:p>
          <a:p>
            <a:pPr algn="ctr"/>
            <a:r>
              <a:rPr lang="es-ES" sz="3600" b="1" dirty="0" smtClean="0"/>
              <a:t>Climas de Honduras:</a:t>
            </a:r>
          </a:p>
          <a:p>
            <a:endParaRPr lang="es-ES" sz="2800" dirty="0"/>
          </a:p>
          <a:p>
            <a:r>
              <a:rPr lang="es-ES" sz="2800" dirty="0" smtClean="0"/>
              <a:t>1.Caliente-humedo</a:t>
            </a:r>
          </a:p>
          <a:p>
            <a:r>
              <a:rPr lang="es-ES" sz="2800" dirty="0" smtClean="0"/>
              <a:t>2.Fresco-hmedo.</a:t>
            </a:r>
          </a:p>
          <a:p>
            <a:r>
              <a:rPr lang="es-ES" sz="2800" dirty="0" smtClean="0"/>
              <a:t>3.Seco- caliente.</a:t>
            </a:r>
            <a:endParaRPr lang="es-ES" dirty="0" smtClean="0"/>
          </a:p>
          <a:p>
            <a:endParaRPr lang="es-ES" dirty="0" smtClean="0"/>
          </a:p>
          <a:p>
            <a:endParaRPr lang="es-ES" dirty="0" smtClean="0"/>
          </a:p>
          <a:p>
            <a:endParaRPr lang="es-E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131840" y="548680"/>
            <a:ext cx="3480312" cy="923330"/>
          </a:xfrm>
          <a:prstGeom prst="rect">
            <a:avLst/>
          </a:prstGeom>
          <a:noFill/>
        </p:spPr>
        <p:txBody>
          <a:bodyPr wrap="none" rtlCol="0">
            <a:spAutoFit/>
          </a:bodyPr>
          <a:lstStyle/>
          <a:p>
            <a:r>
              <a:rPr lang="es-ES" sz="3600" b="1" dirty="0" smtClean="0"/>
              <a:t>Cambio climático</a:t>
            </a:r>
          </a:p>
          <a:p>
            <a:endParaRPr lang="es-ES" dirty="0"/>
          </a:p>
        </p:txBody>
      </p:sp>
      <p:sp>
        <p:nvSpPr>
          <p:cNvPr id="3" name="2 Rectángulo"/>
          <p:cNvSpPr/>
          <p:nvPr/>
        </p:nvSpPr>
        <p:spPr>
          <a:xfrm>
            <a:off x="323528" y="2060848"/>
            <a:ext cx="8568952" cy="4031873"/>
          </a:xfrm>
          <a:prstGeom prst="rect">
            <a:avLst/>
          </a:prstGeom>
        </p:spPr>
        <p:txBody>
          <a:bodyPr wrap="square">
            <a:spAutoFit/>
          </a:bodyPr>
          <a:lstStyle/>
          <a:p>
            <a:pPr algn="just"/>
            <a:r>
              <a:rPr lang="es-ES" sz="3200" dirty="0" smtClean="0"/>
              <a:t>Es la modificación del clima con respecto al historial climático a una escala global o regional.</a:t>
            </a:r>
          </a:p>
          <a:p>
            <a:pPr algn="just"/>
            <a:r>
              <a:rPr lang="es-ES" sz="3200" dirty="0" smtClean="0"/>
              <a:t>Por "cambio climático" se entiende un cambio de clima atribuido directa o indirectamente a la actividad humana que altera la composición de la atmósfera mundial y que se suma a la variabilidad natural del clima observada durante períodos comparables.</a:t>
            </a:r>
            <a:endParaRPr lang="es-ES" sz="32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8434" name="Picture 2" descr="http://www.astrofacil.com/Sabias_que/Imagenes/hidrosfera.jpg"/>
          <p:cNvPicPr>
            <a:picLocks noChangeAspect="1" noChangeArrowheads="1"/>
          </p:cNvPicPr>
          <p:nvPr/>
        </p:nvPicPr>
        <p:blipFill>
          <a:blip r:embed="rId2" cstate="print"/>
          <a:srcRect/>
          <a:stretch>
            <a:fillRect/>
          </a:stretch>
        </p:blipFill>
        <p:spPr bwMode="auto">
          <a:xfrm>
            <a:off x="1475656" y="0"/>
            <a:ext cx="6408712" cy="6504726"/>
          </a:xfrm>
          <a:prstGeom prst="rect">
            <a:avLst/>
          </a:prstGeom>
          <a:noFill/>
        </p:spPr>
      </p:pic>
      <p:sp>
        <p:nvSpPr>
          <p:cNvPr id="2" name="1 CuadroTexto"/>
          <p:cNvSpPr txBox="1"/>
          <p:nvPr/>
        </p:nvSpPr>
        <p:spPr>
          <a:xfrm>
            <a:off x="2195736" y="2276872"/>
            <a:ext cx="5256584" cy="1200329"/>
          </a:xfrm>
          <a:prstGeom prst="rect">
            <a:avLst/>
          </a:prstGeom>
          <a:noFill/>
        </p:spPr>
        <p:txBody>
          <a:bodyPr wrap="square" rtlCol="0">
            <a:spAutoFit/>
          </a:bodyPr>
          <a:lstStyle/>
          <a:p>
            <a:pPr algn="ctr"/>
            <a:r>
              <a:rPr lang="es-ES" sz="7200" b="1" dirty="0" smtClean="0">
                <a:latin typeface="+mj-lt"/>
              </a:rPr>
              <a:t>HIDROSFERA</a:t>
            </a:r>
            <a:endParaRPr lang="es-ES" sz="7200" b="1" dirty="0">
              <a:latin typeface="+mj-lt"/>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1 CuadroTexto"/>
          <p:cNvSpPr txBox="1"/>
          <p:nvPr/>
        </p:nvSpPr>
        <p:spPr>
          <a:xfrm>
            <a:off x="323529" y="404664"/>
            <a:ext cx="8496944" cy="6832640"/>
          </a:xfrm>
          <a:prstGeom prst="rect">
            <a:avLst/>
          </a:prstGeom>
          <a:noFill/>
        </p:spPr>
        <p:txBody>
          <a:bodyPr wrap="square" rtlCol="0">
            <a:spAutoFit/>
          </a:bodyPr>
          <a:lstStyle/>
          <a:p>
            <a:r>
              <a:rPr lang="es-ES" sz="3200" dirty="0" smtClean="0"/>
              <a:t>Es el componente liquido de la tierra, puede estar en forma liquida, solida o gaseosa.</a:t>
            </a:r>
          </a:p>
          <a:p>
            <a:endParaRPr lang="es-ES" sz="3200" dirty="0"/>
          </a:p>
          <a:p>
            <a:r>
              <a:rPr lang="es-ES" sz="3600" b="1" dirty="0" smtClean="0"/>
              <a:t>Manto Freático</a:t>
            </a:r>
            <a:r>
              <a:rPr lang="es-ES" sz="3200" dirty="0" smtClean="0"/>
              <a:t>: reservas de agua subterráneas.</a:t>
            </a:r>
          </a:p>
          <a:p>
            <a:endParaRPr lang="es-ES" sz="3600" b="1" dirty="0"/>
          </a:p>
          <a:p>
            <a:r>
              <a:rPr lang="es-ES" sz="3600" b="1" dirty="0" smtClean="0"/>
              <a:t>Funciones de la Hidrosfera:</a:t>
            </a:r>
          </a:p>
          <a:p>
            <a:endParaRPr lang="es-ES" sz="3200" dirty="0"/>
          </a:p>
          <a:p>
            <a:r>
              <a:rPr lang="es-ES" sz="3200" dirty="0" smtClean="0"/>
              <a:t>1.Medio de vida de los organismos acuáticos.</a:t>
            </a:r>
          </a:p>
          <a:p>
            <a:r>
              <a:rPr lang="es-ES" sz="3200" dirty="0" smtClean="0"/>
              <a:t>2.Solvente universal y transportador de solutos.</a:t>
            </a:r>
          </a:p>
          <a:p>
            <a:r>
              <a:rPr lang="es-ES" sz="3200" dirty="0" smtClean="0"/>
              <a:t>3.Forma parte de la estructura de los seres vivos.</a:t>
            </a:r>
          </a:p>
          <a:p>
            <a:r>
              <a:rPr lang="es-ES" sz="3200" dirty="0" smtClean="0"/>
              <a:t>4.Participa en la Padogénesis.</a:t>
            </a:r>
          </a:p>
          <a:p>
            <a:r>
              <a:rPr lang="es-ES" sz="3200" dirty="0" smtClean="0"/>
              <a:t>5.Participa en la regulación del clima.</a:t>
            </a:r>
          </a:p>
          <a:p>
            <a:endParaRPr lang="es-ES" sz="2800" dirty="0" smtClean="0"/>
          </a:p>
          <a:p>
            <a:endParaRPr lang="es-E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pic>
        <p:nvPicPr>
          <p:cNvPr id="26626" name="Picture 2" descr="http://2.bp.blogspot.com/_lt7S_t18sao/STyd-DyzpRI/AAAAAAAAA18/tOKOn4ouuZE/s400/MapaConceptualDeLaHidrosfera.jpg"/>
          <p:cNvPicPr>
            <a:picLocks noChangeAspect="1" noChangeArrowheads="1"/>
          </p:cNvPicPr>
          <p:nvPr/>
        </p:nvPicPr>
        <p:blipFill>
          <a:blip r:embed="rId2" cstate="print"/>
          <a:srcRect/>
          <a:stretch>
            <a:fillRect/>
          </a:stretch>
        </p:blipFill>
        <p:spPr bwMode="auto">
          <a:xfrm>
            <a:off x="1" y="0"/>
            <a:ext cx="9144000" cy="6858000"/>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pic>
        <p:nvPicPr>
          <p:cNvPr id="17410" name="Picture 2" descr="http://3.bp.blogspot.com/-hCxXbVispnE/Tm0DedoIckI/AAAAAAAAAjk/oghsE0EZTY4/s1600/ciclo.gif"/>
          <p:cNvPicPr>
            <a:picLocks noChangeAspect="1" noChangeArrowheads="1"/>
          </p:cNvPicPr>
          <p:nvPr/>
        </p:nvPicPr>
        <p:blipFill>
          <a:blip r:embed="rId2" cstate="print"/>
          <a:srcRect/>
          <a:stretch>
            <a:fillRect/>
          </a:stretch>
        </p:blipFill>
        <p:spPr bwMode="auto">
          <a:xfrm>
            <a:off x="0" y="1268760"/>
            <a:ext cx="9144000" cy="5256584"/>
          </a:xfrm>
          <a:prstGeom prst="rect">
            <a:avLst/>
          </a:prstGeom>
          <a:noFill/>
        </p:spPr>
      </p:pic>
      <p:sp>
        <p:nvSpPr>
          <p:cNvPr id="4" name="3 CuadroTexto"/>
          <p:cNvSpPr txBox="1"/>
          <p:nvPr/>
        </p:nvSpPr>
        <p:spPr>
          <a:xfrm>
            <a:off x="2051720" y="260648"/>
            <a:ext cx="4458978" cy="830997"/>
          </a:xfrm>
          <a:prstGeom prst="rect">
            <a:avLst/>
          </a:prstGeom>
          <a:noFill/>
        </p:spPr>
        <p:txBody>
          <a:bodyPr wrap="none" rtlCol="0">
            <a:spAutoFit/>
          </a:bodyPr>
          <a:lstStyle/>
          <a:p>
            <a:pPr algn="ctr"/>
            <a:r>
              <a:rPr lang="es-ES" sz="4800" b="1" dirty="0" smtClean="0">
                <a:latin typeface="+mj-lt"/>
              </a:rPr>
              <a:t>Ciclo Hidrológico</a:t>
            </a:r>
            <a:endParaRPr lang="es-ES" sz="4800" b="1" dirty="0">
              <a:latin typeface="+mj-l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395536" y="404664"/>
            <a:ext cx="8352928" cy="6001643"/>
          </a:xfrm>
          <a:prstGeom prst="rect">
            <a:avLst/>
          </a:prstGeom>
        </p:spPr>
        <p:txBody>
          <a:bodyPr wrap="square">
            <a:spAutoFit/>
          </a:bodyPr>
          <a:lstStyle/>
          <a:p>
            <a:pPr algn="just"/>
            <a:r>
              <a:rPr lang="es-ES" sz="3200" b="1" dirty="0" smtClean="0"/>
              <a:t>El clima: </a:t>
            </a:r>
            <a:r>
              <a:rPr lang="es-ES" sz="3200" dirty="0" smtClean="0"/>
              <a:t>es el estado del promedio del tiempo calculado sobre un periodo largo.  </a:t>
            </a:r>
          </a:p>
          <a:p>
            <a:pPr algn="just"/>
            <a:r>
              <a:rPr lang="es-ES" sz="3200" dirty="0" smtClean="0"/>
              <a:t>-Abarca los valores estadísticos sobre los elementos del tiempo atmosférico en una región durante un periodo representativo: temperatura, humedad, presión, vientos y precipitaciones. Estos valores se obtienen con la recopilación de forma sistemática de la información meteorológica, durante períodos que se consideran suficientemente representativos, de 30 años o más, tal como señala “F. J. </a:t>
            </a:r>
            <a:r>
              <a:rPr lang="es-ES" sz="3200" dirty="0" err="1" smtClean="0"/>
              <a:t>Monkhouse</a:t>
            </a:r>
            <a:r>
              <a:rPr lang="es-ES" sz="3200" dirty="0" smtClean="0"/>
              <a:t>”</a:t>
            </a:r>
            <a:endParaRPr lang="es-ES" sz="3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827584" y="404664"/>
            <a:ext cx="7344816" cy="5688632"/>
          </a:xfrm>
          <a:prstGeom prst="rect">
            <a:avLst/>
          </a:prstGeom>
        </p:spPr>
        <p:txBody>
          <a:bodyPr wrap="square">
            <a:spAutoFit/>
          </a:bodyPr>
          <a:lstStyle/>
          <a:p>
            <a:pPr algn="ctr"/>
            <a:r>
              <a:rPr lang="es-ES_tradnl" sz="4800" b="1" dirty="0" smtClean="0">
                <a:solidFill>
                  <a:srgbClr val="000066"/>
                </a:solidFill>
              </a:rPr>
              <a:t>Elementos del clima</a:t>
            </a:r>
          </a:p>
          <a:p>
            <a:endParaRPr lang="es-ES_tradnl" sz="4400" b="1" dirty="0" smtClean="0">
              <a:solidFill>
                <a:srgbClr val="000066"/>
              </a:solidFill>
            </a:endParaRPr>
          </a:p>
          <a:p>
            <a:r>
              <a:rPr lang="es-ES_tradnl" sz="4400" b="1" dirty="0" smtClean="0">
                <a:solidFill>
                  <a:srgbClr val="000066"/>
                </a:solidFill>
              </a:rPr>
              <a:t>-Radiación solar</a:t>
            </a:r>
          </a:p>
          <a:p>
            <a:r>
              <a:rPr lang="es-ES_tradnl" sz="4400" b="1" dirty="0" smtClean="0">
                <a:solidFill>
                  <a:srgbClr val="000066"/>
                </a:solidFill>
              </a:rPr>
              <a:t>-Temperatura</a:t>
            </a:r>
          </a:p>
          <a:p>
            <a:r>
              <a:rPr lang="es-ES_tradnl" sz="4400" b="1" dirty="0" smtClean="0">
                <a:solidFill>
                  <a:srgbClr val="000066"/>
                </a:solidFill>
              </a:rPr>
              <a:t>-Presión atmosférica</a:t>
            </a:r>
          </a:p>
          <a:p>
            <a:r>
              <a:rPr lang="es-ES_tradnl" sz="4400" b="1" dirty="0" smtClean="0">
                <a:solidFill>
                  <a:srgbClr val="000066"/>
                </a:solidFill>
              </a:rPr>
              <a:t>-Vientos</a:t>
            </a:r>
          </a:p>
          <a:p>
            <a:r>
              <a:rPr lang="es-ES_tradnl" sz="4400" b="1" dirty="0" smtClean="0">
                <a:solidFill>
                  <a:srgbClr val="000066"/>
                </a:solidFill>
              </a:rPr>
              <a:t>-H</a:t>
            </a:r>
            <a:r>
              <a:rPr lang="es-ES_tradnl" sz="4400" b="1" dirty="0" smtClean="0">
                <a:solidFill>
                  <a:srgbClr val="000066"/>
                </a:solidFill>
              </a:rPr>
              <a:t>umedad</a:t>
            </a:r>
          </a:p>
          <a:p>
            <a:r>
              <a:rPr lang="es-ES_tradnl" sz="4400" b="1" dirty="0" smtClean="0">
                <a:solidFill>
                  <a:srgbClr val="000066"/>
                </a:solidFill>
              </a:rPr>
              <a:t>-Precipitación pluvial</a:t>
            </a:r>
            <a:endParaRPr lang="es-ES_tradnl" sz="44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95536" y="764704"/>
            <a:ext cx="8352928" cy="5355312"/>
          </a:xfrm>
          <a:prstGeom prst="rect">
            <a:avLst/>
          </a:prstGeom>
          <a:noFill/>
        </p:spPr>
        <p:txBody>
          <a:bodyPr wrap="square" rtlCol="0">
            <a:spAutoFit/>
          </a:bodyPr>
          <a:lstStyle/>
          <a:p>
            <a:pPr algn="ctr"/>
            <a:r>
              <a:rPr lang="es-ES" sz="3600" b="1" dirty="0" smtClean="0"/>
              <a:t>Influencia del clima sobre el hombres</a:t>
            </a:r>
          </a:p>
          <a:p>
            <a:pPr algn="just"/>
            <a:endParaRPr lang="es-ES" sz="3200" dirty="0" smtClean="0"/>
          </a:p>
          <a:p>
            <a:pPr algn="just"/>
            <a:r>
              <a:rPr lang="es-ES" sz="3200" dirty="0" smtClean="0"/>
              <a:t>1.Tipo de ecosistema natural que lo rodea y el uso que puede hacer de los mismos.</a:t>
            </a:r>
          </a:p>
          <a:p>
            <a:pPr algn="just"/>
            <a:r>
              <a:rPr lang="es-ES" sz="3200" dirty="0" smtClean="0"/>
              <a:t>2.Riegos de fenómenos metrológicos extremos.</a:t>
            </a:r>
          </a:p>
          <a:p>
            <a:pPr algn="just"/>
            <a:endParaRPr lang="es-ES" sz="3200" dirty="0"/>
          </a:p>
          <a:p>
            <a:pPr algn="just"/>
            <a:r>
              <a:rPr lang="es-ES" sz="3200" b="1" dirty="0" smtClean="0"/>
              <a:t>Esto condiciona: </a:t>
            </a:r>
            <a:r>
              <a:rPr lang="es-ES" sz="3200" dirty="0" smtClean="0"/>
              <a:t>tipo de alimentación, los cultivos, la necesidad de almacenar, incidencia de plagas y enfermedades, materiales de construcción, vestimenta</a:t>
            </a:r>
          </a:p>
          <a:p>
            <a:endParaRPr lang="es-E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971600" y="332656"/>
            <a:ext cx="7272808" cy="707886"/>
          </a:xfrm>
          <a:prstGeom prst="rect">
            <a:avLst/>
          </a:prstGeom>
          <a:noFill/>
        </p:spPr>
        <p:txBody>
          <a:bodyPr wrap="square" rtlCol="0">
            <a:spAutoFit/>
          </a:bodyPr>
          <a:lstStyle/>
          <a:p>
            <a:pPr algn="ctr"/>
            <a:r>
              <a:rPr lang="es-ES" sz="4000" b="1" dirty="0" smtClean="0">
                <a:latin typeface="+mj-lt"/>
              </a:rPr>
              <a:t>Factores que modifican el clima </a:t>
            </a:r>
            <a:endParaRPr lang="es-ES" sz="4000" b="1" dirty="0">
              <a:latin typeface="+mj-lt"/>
            </a:endParaRPr>
          </a:p>
        </p:txBody>
      </p:sp>
      <p:sp>
        <p:nvSpPr>
          <p:cNvPr id="3" name="2 Rectángulo"/>
          <p:cNvSpPr/>
          <p:nvPr/>
        </p:nvSpPr>
        <p:spPr>
          <a:xfrm>
            <a:off x="611560" y="1340768"/>
            <a:ext cx="8190656" cy="4524315"/>
          </a:xfrm>
          <a:prstGeom prst="rect">
            <a:avLst/>
          </a:prstGeom>
        </p:spPr>
        <p:txBody>
          <a:bodyPr wrap="square">
            <a:spAutoFit/>
          </a:bodyPr>
          <a:lstStyle/>
          <a:p>
            <a:pPr>
              <a:defRPr/>
            </a:pPr>
            <a:r>
              <a:rPr lang="es-ES_tradnl" sz="3600" dirty="0" smtClean="0">
                <a:solidFill>
                  <a:srgbClr val="001A0F"/>
                </a:solidFill>
              </a:rPr>
              <a:t>-Latitud </a:t>
            </a:r>
            <a:r>
              <a:rPr lang="es-ES_tradnl" sz="3600" dirty="0">
                <a:solidFill>
                  <a:srgbClr val="001A0F"/>
                </a:solidFill>
              </a:rPr>
              <a:t>( distancia al ecuador).</a:t>
            </a:r>
          </a:p>
          <a:p>
            <a:pPr>
              <a:defRPr/>
            </a:pPr>
            <a:r>
              <a:rPr lang="es-ES_tradnl" sz="3600" dirty="0" smtClean="0">
                <a:solidFill>
                  <a:srgbClr val="001A0F"/>
                </a:solidFill>
              </a:rPr>
              <a:t>-Altura </a:t>
            </a:r>
            <a:r>
              <a:rPr lang="es-ES_tradnl" sz="3600" dirty="0">
                <a:solidFill>
                  <a:srgbClr val="001A0F"/>
                </a:solidFill>
              </a:rPr>
              <a:t>sobre el nivel del </a:t>
            </a:r>
            <a:r>
              <a:rPr lang="es-ES_tradnl" sz="3600" dirty="0" smtClean="0">
                <a:solidFill>
                  <a:srgbClr val="001A0F"/>
                </a:solidFill>
              </a:rPr>
              <a:t>mar</a:t>
            </a:r>
            <a:endParaRPr lang="es-ES_tradnl" sz="3600" dirty="0">
              <a:solidFill>
                <a:srgbClr val="001A0F"/>
              </a:solidFill>
            </a:endParaRPr>
          </a:p>
          <a:p>
            <a:pPr>
              <a:defRPr/>
            </a:pPr>
            <a:r>
              <a:rPr lang="es-ES_tradnl" sz="3600" dirty="0" smtClean="0">
                <a:solidFill>
                  <a:srgbClr val="001A0F"/>
                </a:solidFill>
              </a:rPr>
              <a:t>-Distribución </a:t>
            </a:r>
            <a:r>
              <a:rPr lang="es-ES_tradnl" sz="3600" dirty="0">
                <a:solidFill>
                  <a:srgbClr val="001A0F"/>
                </a:solidFill>
              </a:rPr>
              <a:t>del agua</a:t>
            </a:r>
          </a:p>
          <a:p>
            <a:pPr>
              <a:defRPr/>
            </a:pPr>
            <a:r>
              <a:rPr lang="es-ES_tradnl" sz="3600" dirty="0" smtClean="0">
                <a:solidFill>
                  <a:srgbClr val="001A0F"/>
                </a:solidFill>
              </a:rPr>
              <a:t>-Vientos</a:t>
            </a:r>
            <a:endParaRPr lang="es-ES_tradnl" sz="3600" dirty="0">
              <a:solidFill>
                <a:srgbClr val="001A0F"/>
              </a:solidFill>
            </a:endParaRPr>
          </a:p>
          <a:p>
            <a:pPr>
              <a:defRPr/>
            </a:pPr>
            <a:r>
              <a:rPr lang="es-ES_tradnl" sz="3600" dirty="0" smtClean="0">
                <a:solidFill>
                  <a:srgbClr val="001A0F"/>
                </a:solidFill>
              </a:rPr>
              <a:t>-Bosques </a:t>
            </a:r>
            <a:r>
              <a:rPr lang="es-ES_tradnl" sz="3600" dirty="0">
                <a:solidFill>
                  <a:srgbClr val="001A0F"/>
                </a:solidFill>
              </a:rPr>
              <a:t>y montañas</a:t>
            </a:r>
          </a:p>
          <a:p>
            <a:pPr>
              <a:defRPr/>
            </a:pPr>
            <a:r>
              <a:rPr lang="es-ES_tradnl" sz="3600" dirty="0" smtClean="0">
                <a:solidFill>
                  <a:srgbClr val="001A0F"/>
                </a:solidFill>
              </a:rPr>
              <a:t>-Corrientes </a:t>
            </a:r>
            <a:r>
              <a:rPr lang="es-ES_tradnl" sz="3600" dirty="0">
                <a:solidFill>
                  <a:srgbClr val="001A0F"/>
                </a:solidFill>
              </a:rPr>
              <a:t>marinas</a:t>
            </a:r>
          </a:p>
          <a:p>
            <a:pPr>
              <a:defRPr/>
            </a:pPr>
            <a:r>
              <a:rPr lang="es-ES_tradnl" sz="3600" dirty="0" smtClean="0">
                <a:solidFill>
                  <a:srgbClr val="001A0F"/>
                </a:solidFill>
              </a:rPr>
              <a:t>-Centros </a:t>
            </a:r>
            <a:r>
              <a:rPr lang="es-ES_tradnl" sz="3600" dirty="0">
                <a:solidFill>
                  <a:srgbClr val="001A0F"/>
                </a:solidFill>
              </a:rPr>
              <a:t>de alta y baja presión</a:t>
            </a:r>
          </a:p>
          <a:p>
            <a:pPr>
              <a:defRPr/>
            </a:pPr>
            <a:r>
              <a:rPr lang="es-ES_tradnl" sz="3600" dirty="0" smtClean="0">
                <a:solidFill>
                  <a:srgbClr val="001A0F"/>
                </a:solidFill>
              </a:rPr>
              <a:t>-Tormentas</a:t>
            </a:r>
            <a:endParaRPr lang="es-ES_tradnl" sz="3600" dirty="0">
              <a:solidFill>
                <a:srgbClr val="001A0F"/>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95536" y="332656"/>
            <a:ext cx="8280920" cy="6401753"/>
          </a:xfrm>
          <a:prstGeom prst="rect">
            <a:avLst/>
          </a:prstGeom>
          <a:noFill/>
        </p:spPr>
        <p:txBody>
          <a:bodyPr wrap="square" rtlCol="0">
            <a:spAutoFit/>
          </a:bodyPr>
          <a:lstStyle/>
          <a:p>
            <a:pPr algn="just"/>
            <a:r>
              <a:rPr lang="es-ES" sz="3600" b="1" dirty="0" smtClean="0"/>
              <a:t>Latitud: </a:t>
            </a:r>
            <a:r>
              <a:rPr lang="es-ES" sz="3200" dirty="0" smtClean="0"/>
              <a:t>es la distancia desde el Ecuador hacia los polos, a mayor distancia  del Ecuador (mayor latitud) hay menor temperatura y menos precipitación pluvial.</a:t>
            </a:r>
          </a:p>
          <a:p>
            <a:pPr algn="just"/>
            <a:endParaRPr lang="es-ES" sz="3200" dirty="0" smtClean="0"/>
          </a:p>
          <a:p>
            <a:pPr algn="just"/>
            <a:r>
              <a:rPr lang="es-ES" sz="3200" dirty="0" smtClean="0"/>
              <a:t> </a:t>
            </a:r>
            <a:r>
              <a:rPr lang="es-ES" sz="3600" b="1" dirty="0" smtClean="0"/>
              <a:t>Altitud: </a:t>
            </a:r>
            <a:r>
              <a:rPr lang="es-ES" sz="3200" dirty="0" smtClean="0"/>
              <a:t>es la altura en metros sobre el nivel del mar. A mayor altura, menor temperatura.</a:t>
            </a:r>
          </a:p>
          <a:p>
            <a:pPr algn="just"/>
            <a:endParaRPr lang="es-ES" sz="3200" dirty="0"/>
          </a:p>
          <a:p>
            <a:pPr algn="just"/>
            <a:r>
              <a:rPr lang="es-ES" sz="3200" dirty="0" smtClean="0"/>
              <a:t>Cuando se menciona un clima se hace </a:t>
            </a:r>
            <a:r>
              <a:rPr lang="es-ES" sz="3200" dirty="0" err="1" smtClean="0"/>
              <a:t>alusion</a:t>
            </a:r>
            <a:r>
              <a:rPr lang="es-ES" sz="3200" dirty="0" smtClean="0"/>
              <a:t> a la temperatura y la </a:t>
            </a:r>
            <a:r>
              <a:rPr lang="es-ES" sz="3200" dirty="0" err="1" smtClean="0"/>
              <a:t>precipitaciòn</a:t>
            </a:r>
            <a:r>
              <a:rPr lang="es-ES" sz="3200" dirty="0" smtClean="0"/>
              <a:t>.</a:t>
            </a:r>
          </a:p>
          <a:p>
            <a:pPr algn="just"/>
            <a:r>
              <a:rPr lang="es-ES" sz="3200" dirty="0" smtClean="0"/>
              <a:t>Ejemplo: tropical-lluvioso.</a:t>
            </a:r>
          </a:p>
          <a:p>
            <a:pPr algn="just"/>
            <a:r>
              <a:rPr lang="es-ES" sz="3200" dirty="0"/>
              <a:t> </a:t>
            </a:r>
            <a:r>
              <a:rPr lang="es-ES" sz="3200" dirty="0" smtClean="0"/>
              <a:t>                tropical seco.</a:t>
            </a:r>
          </a:p>
          <a:p>
            <a:pPr algn="just"/>
            <a:endParaRPr lang="es-E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95536" y="548680"/>
            <a:ext cx="8424936" cy="5940088"/>
          </a:xfrm>
          <a:prstGeom prst="rect">
            <a:avLst/>
          </a:prstGeom>
          <a:noFill/>
        </p:spPr>
        <p:txBody>
          <a:bodyPr wrap="square" rtlCol="0">
            <a:spAutoFit/>
          </a:bodyPr>
          <a:lstStyle/>
          <a:p>
            <a:pPr algn="ctr"/>
            <a:r>
              <a:rPr lang="es-ES" sz="3600" b="1" dirty="0" smtClean="0">
                <a:latin typeface="+mj-lt"/>
              </a:rPr>
              <a:t>Clima de  Honduras</a:t>
            </a:r>
          </a:p>
          <a:p>
            <a:r>
              <a:rPr lang="es-ES" sz="3200" b="1" dirty="0" smtClean="0"/>
              <a:t>Factores que determinan el clima de Honduras:</a:t>
            </a:r>
          </a:p>
          <a:p>
            <a:endParaRPr lang="es-ES" sz="2800" dirty="0" smtClean="0"/>
          </a:p>
          <a:p>
            <a:pPr algn="just"/>
            <a:r>
              <a:rPr lang="es-ES" sz="2800" b="1" dirty="0" smtClean="0"/>
              <a:t>1</a:t>
            </a:r>
            <a:r>
              <a:rPr lang="es-ES" sz="2800" dirty="0" smtClean="0"/>
              <a:t>.</a:t>
            </a:r>
            <a:r>
              <a:rPr lang="es-ES" sz="2800" b="1" dirty="0" smtClean="0"/>
              <a:t>Situada en la zona tropical: </a:t>
            </a:r>
            <a:r>
              <a:rPr lang="es-ES" sz="2800" dirty="0" smtClean="0"/>
              <a:t>entre dos océanos: Atlántico y Pacifico, queda así casi 6 meses bajo la influencia de fenómenos atmosféricos de la región tropical (calor y lluvia) y otros seis meses bajo los fenómenos originados en los polos (Frente fríos) con el tiempo seco y frio.</a:t>
            </a:r>
          </a:p>
          <a:p>
            <a:pPr algn="just"/>
            <a:endParaRPr lang="es-ES" sz="2800" dirty="0"/>
          </a:p>
          <a:p>
            <a:pPr algn="just"/>
            <a:r>
              <a:rPr lang="es-ES" sz="3200" b="1" dirty="0" smtClean="0"/>
              <a:t>2.El relieve: </a:t>
            </a:r>
            <a:r>
              <a:rPr lang="es-ES" sz="2800" dirty="0" smtClean="0"/>
              <a:t>es irregular, la mayoría de sus montañas están orientadas perpendicularmente a los vientos alisios.</a:t>
            </a:r>
            <a:endParaRPr lang="es-ES"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467544" y="476672"/>
            <a:ext cx="8357737" cy="707886"/>
          </a:xfrm>
          <a:prstGeom prst="rect">
            <a:avLst/>
          </a:prstGeom>
          <a:noFill/>
        </p:spPr>
        <p:txBody>
          <a:bodyPr wrap="none" rtlCol="0">
            <a:spAutoFit/>
          </a:bodyPr>
          <a:lstStyle/>
          <a:p>
            <a:pPr algn="ctr"/>
            <a:r>
              <a:rPr lang="es-ES" sz="4000" b="1" dirty="0" smtClean="0">
                <a:latin typeface="+mj-lt"/>
              </a:rPr>
              <a:t>Fenómenos metrológicos de Honduras</a:t>
            </a:r>
            <a:endParaRPr lang="es-ES" sz="4000" b="1" dirty="0">
              <a:latin typeface="+mj-lt"/>
            </a:endParaRPr>
          </a:p>
        </p:txBody>
      </p:sp>
      <p:sp>
        <p:nvSpPr>
          <p:cNvPr id="3" name="2 CuadroTexto"/>
          <p:cNvSpPr txBox="1"/>
          <p:nvPr/>
        </p:nvSpPr>
        <p:spPr>
          <a:xfrm>
            <a:off x="323528" y="1564243"/>
            <a:ext cx="8568952" cy="7017306"/>
          </a:xfrm>
          <a:prstGeom prst="rect">
            <a:avLst/>
          </a:prstGeom>
          <a:noFill/>
        </p:spPr>
        <p:txBody>
          <a:bodyPr wrap="square" rtlCol="0">
            <a:spAutoFit/>
          </a:bodyPr>
          <a:lstStyle/>
          <a:p>
            <a:pPr algn="just"/>
            <a:r>
              <a:rPr lang="es-ES" sz="3200" b="1" dirty="0" smtClean="0"/>
              <a:t>1.Vientos Alisios del Nor-Este</a:t>
            </a:r>
            <a:r>
              <a:rPr lang="es-ES" sz="3600" b="1" dirty="0" smtClean="0"/>
              <a:t>:  </a:t>
            </a:r>
            <a:r>
              <a:rPr lang="es-ES" sz="2800" dirty="0" smtClean="0"/>
              <a:t>penetran por el Golfo de Honduras, atraviesan el suroeste dejan la mayor humedad en el norte, se vuelven mas inestables con el parteaguas  continental hacia las costas del pacifico donde llegan mas  secos.</a:t>
            </a:r>
          </a:p>
          <a:p>
            <a:pPr algn="just"/>
            <a:endParaRPr lang="es-ES" dirty="0"/>
          </a:p>
          <a:p>
            <a:pPr algn="just"/>
            <a:r>
              <a:rPr lang="es-ES" sz="3200" b="1" dirty="0" smtClean="0"/>
              <a:t>Parteaguas continental:  </a:t>
            </a:r>
            <a:r>
              <a:rPr lang="es-ES" sz="2800" dirty="0" smtClean="0"/>
              <a:t>es una línea geográfica donde esta la parte mas alta de las montañas que divide los ríos que desembocan en los océanos.</a:t>
            </a:r>
            <a:r>
              <a:rPr lang="es-ES" sz="2800" dirty="0" smtClean="0"/>
              <a:t> </a:t>
            </a:r>
          </a:p>
          <a:p>
            <a:pPr algn="just"/>
            <a:endParaRPr lang="es-ES" sz="2800" dirty="0"/>
          </a:p>
          <a:p>
            <a:pPr algn="just"/>
            <a:r>
              <a:rPr lang="es-ES" sz="2800" b="1" dirty="0" smtClean="0"/>
              <a:t>2.Sistema de brisas marinas: </a:t>
            </a:r>
            <a:r>
              <a:rPr lang="es-ES" sz="2800" dirty="0" smtClean="0"/>
              <a:t>produce tormentas eléctricas cerca de semana santa  o principios de Mayo.</a:t>
            </a:r>
          </a:p>
          <a:p>
            <a:pPr algn="just"/>
            <a:endParaRPr lang="es-ES" sz="2800" dirty="0" smtClean="0"/>
          </a:p>
          <a:p>
            <a:pPr algn="just"/>
            <a:endParaRPr lang="es-ES" sz="2800" dirty="0"/>
          </a:p>
          <a:p>
            <a:pPr algn="just"/>
            <a:endParaRPr lang="es-ES" sz="2800" dirty="0" smtClean="0"/>
          </a:p>
          <a:p>
            <a:pPr algn="just"/>
            <a:endParaRPr lang="es-ES"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23528" y="0"/>
            <a:ext cx="8568951" cy="6555641"/>
          </a:xfrm>
          <a:prstGeom prst="rect">
            <a:avLst/>
          </a:prstGeom>
          <a:noFill/>
        </p:spPr>
        <p:txBody>
          <a:bodyPr wrap="square" rtlCol="0">
            <a:spAutoFit/>
          </a:bodyPr>
          <a:lstStyle/>
          <a:p>
            <a:pPr algn="just"/>
            <a:endParaRPr lang="es-ES" sz="2800" b="1" dirty="0" smtClean="0"/>
          </a:p>
          <a:p>
            <a:pPr algn="just"/>
            <a:r>
              <a:rPr lang="es-ES" sz="2800" b="1" dirty="0" smtClean="0"/>
              <a:t>3.Ondas tropicales del Este: </a:t>
            </a:r>
            <a:r>
              <a:rPr lang="es-ES" sz="2800" dirty="0" smtClean="0"/>
              <a:t>generan lluvias en casi todo  el país, provocan inundaciones, especialmente en Septiembre-Octubre.</a:t>
            </a:r>
          </a:p>
          <a:p>
            <a:pPr algn="just"/>
            <a:endParaRPr lang="es-ES" sz="2800" dirty="0"/>
          </a:p>
          <a:p>
            <a:pPr algn="just"/>
            <a:r>
              <a:rPr lang="es-ES" sz="2800" b="1" dirty="0" smtClean="0"/>
              <a:t>4.Frentes polares: </a:t>
            </a:r>
            <a:r>
              <a:rPr lang="es-ES" sz="2800" dirty="0" smtClean="0"/>
              <a:t>con aire frio y seco en Noviembre, baja la temperatura en casi todo el país aumenta la lluvia en el Atlántico y deja de llover en el centro-sur del país con los rentes fríos comienza la temporada fría en el país.</a:t>
            </a:r>
          </a:p>
          <a:p>
            <a:pPr algn="just"/>
            <a:endParaRPr lang="es-ES" sz="2800" b="1" dirty="0"/>
          </a:p>
          <a:p>
            <a:pPr algn="just"/>
            <a:r>
              <a:rPr lang="es-ES" sz="2800" b="1" dirty="0" smtClean="0"/>
              <a:t>5.El anticiclón  del Atlántico Norte: </a:t>
            </a:r>
            <a:r>
              <a:rPr lang="es-ES" sz="2800" dirty="0" smtClean="0"/>
              <a:t>con vientos secos , entra por el Golfo de Honduras`, los vientos Alisios pierden humedad, producen el veranillo o canícula en Julio. (mayor temperatura).</a:t>
            </a:r>
          </a:p>
          <a:p>
            <a:pPr algn="just"/>
            <a:endParaRPr lang="es-ES" sz="2800" dirty="0"/>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232</TotalTime>
  <Words>741</Words>
  <Application>Microsoft Office PowerPoint</Application>
  <PresentationFormat>Presentación en pantalla (4:3)</PresentationFormat>
  <Paragraphs>80</Paragraphs>
  <Slides>15</Slides>
  <Notes>0</Notes>
  <HiddenSlides>0</HiddenSlides>
  <MMClips>0</MMClips>
  <ScaleCrop>false</ScaleCrop>
  <HeadingPairs>
    <vt:vector size="4" baseType="variant">
      <vt:variant>
        <vt:lpstr>Tema</vt:lpstr>
      </vt:variant>
      <vt:variant>
        <vt:i4>1</vt:i4>
      </vt:variant>
      <vt:variant>
        <vt:lpstr>Títulos de diapositiva</vt:lpstr>
      </vt:variant>
      <vt:variant>
        <vt:i4>15</vt:i4>
      </vt:variant>
    </vt:vector>
  </HeadingPairs>
  <TitlesOfParts>
    <vt:vector size="16" baseType="lpstr">
      <vt:lpstr>Tema de Office</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personal</dc:creator>
  <cp:lastModifiedBy>personal</cp:lastModifiedBy>
  <cp:revision>35</cp:revision>
  <dcterms:created xsi:type="dcterms:W3CDTF">2013-03-08T04:14:37Z</dcterms:created>
  <dcterms:modified xsi:type="dcterms:W3CDTF">2013-03-08T08:07:23Z</dcterms:modified>
</cp:coreProperties>
</file>