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64" r:id="rId5"/>
    <p:sldId id="258" r:id="rId6"/>
    <p:sldId id="259" r:id="rId7"/>
    <p:sldId id="260" r:id="rId8"/>
    <p:sldId id="261" r:id="rId9"/>
    <p:sldId id="262"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B5837C4-BC50-45C4-ADA9-AD35BC261249}" type="datetimeFigureOut">
              <a:rPr lang="es-ES" smtClean="0"/>
              <a:t>04/06/2013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4C21C39-98C9-472F-A6D0-912A80F8CDC2}"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5837C4-BC50-45C4-ADA9-AD35BC261249}" type="datetimeFigureOut">
              <a:rPr lang="es-ES" smtClean="0"/>
              <a:t>04/06/2013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C21C39-98C9-472F-A6D0-912A80F8CDC2}"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www.unep.org/" TargetMode="External"/><Relationship Id="rId2" Type="http://schemas.openxmlformats.org/officeDocument/2006/relationships/hyperlink" Target="http://www.undp.org/spanish/"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0"/>
            <a:ext cx="8748464" cy="2308324"/>
          </a:xfrm>
          <a:prstGeom prst="rect">
            <a:avLst/>
          </a:prstGeom>
          <a:noFill/>
        </p:spPr>
        <p:txBody>
          <a:bodyPr wrap="square" rtlCol="0">
            <a:spAutoFit/>
          </a:bodyPr>
          <a:lstStyle/>
          <a:p>
            <a:pPr algn="ctr"/>
            <a:r>
              <a:rPr lang="es-ES" sz="7200" b="1" dirty="0" smtClean="0">
                <a:solidFill>
                  <a:schemeClr val="tx2">
                    <a:lumMod val="50000"/>
                  </a:schemeClr>
                </a:solidFill>
                <a:latin typeface="+mj-lt"/>
              </a:rPr>
              <a:t>EDUCACI</a:t>
            </a:r>
            <a:r>
              <a:rPr lang="es-HN" sz="7200" b="1" dirty="0" smtClean="0">
                <a:solidFill>
                  <a:schemeClr val="tx2">
                    <a:lumMod val="50000"/>
                  </a:schemeClr>
                </a:solidFill>
                <a:latin typeface="+mj-lt"/>
              </a:rPr>
              <a:t>Ó</a:t>
            </a:r>
            <a:r>
              <a:rPr lang="es-ES" sz="7200" b="1" dirty="0" smtClean="0">
                <a:solidFill>
                  <a:schemeClr val="tx2">
                    <a:lumMod val="50000"/>
                  </a:schemeClr>
                </a:solidFill>
                <a:latin typeface="+mj-lt"/>
              </a:rPr>
              <a:t>N </a:t>
            </a:r>
          </a:p>
          <a:p>
            <a:pPr algn="ctr"/>
            <a:r>
              <a:rPr lang="es-ES" sz="7200" b="1" dirty="0" smtClean="0">
                <a:solidFill>
                  <a:schemeClr val="tx2">
                    <a:lumMod val="50000"/>
                  </a:schemeClr>
                </a:solidFill>
                <a:latin typeface="+mj-lt"/>
              </a:rPr>
              <a:t>AMBIENTAL</a:t>
            </a:r>
            <a:endParaRPr lang="es-ES" sz="7200" b="1" dirty="0">
              <a:solidFill>
                <a:schemeClr val="tx2">
                  <a:lumMod val="50000"/>
                </a:schemeClr>
              </a:solidFill>
              <a:latin typeface="+mj-lt"/>
            </a:endParaRPr>
          </a:p>
        </p:txBody>
      </p:sp>
      <p:pic>
        <p:nvPicPr>
          <p:cNvPr id="18434" name="Picture 2" descr="http://1.bp.blogspot.com/-L-GI78Lwwrc/TdrYUsH8l_I/AAAAAAAAAJ0/aK_hyHsGMwA/s1600/desarrollosusten.jpg.jpg"/>
          <p:cNvPicPr>
            <a:picLocks noChangeAspect="1" noChangeArrowheads="1"/>
          </p:cNvPicPr>
          <p:nvPr/>
        </p:nvPicPr>
        <p:blipFill>
          <a:blip r:embed="rId2" cstate="print"/>
          <a:srcRect/>
          <a:stretch>
            <a:fillRect/>
          </a:stretch>
        </p:blipFill>
        <p:spPr bwMode="auto">
          <a:xfrm>
            <a:off x="2123728" y="2276872"/>
            <a:ext cx="5525038" cy="432048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8640960" cy="6494085"/>
          </a:xfrm>
          <a:prstGeom prst="rect">
            <a:avLst/>
          </a:prstGeom>
        </p:spPr>
        <p:txBody>
          <a:bodyPr wrap="square">
            <a:spAutoFit/>
          </a:bodyPr>
          <a:lstStyle/>
          <a:p>
            <a:pPr marL="812800" indent="-812800" algn="just">
              <a:buAutoNum type="romanUcPeriod" startAt="3"/>
            </a:pPr>
            <a:r>
              <a:rPr lang="es-ES" sz="3200" b="1" dirty="0" smtClean="0"/>
              <a:t>La investigación y evaluación de problemas</a:t>
            </a:r>
            <a:r>
              <a:rPr lang="es-ES" sz="3200" dirty="0" smtClean="0"/>
              <a:t>: implica aprender a investigar y evaluar problemas ambientales ¿es mejor para el ambiente usar pañales de tela que pañales desechables? ¿Es mejor hacer que sus compras la pongan en un bolsa de papel o en una plástica?</a:t>
            </a:r>
          </a:p>
          <a:p>
            <a:pPr marL="812800" indent="-812800" algn="just">
              <a:buAutoNum type="romanUcPeriod" startAt="3"/>
            </a:pPr>
            <a:r>
              <a:rPr lang="es-ES" sz="3200" b="1" dirty="0" smtClean="0"/>
              <a:t>La capacidad de acción</a:t>
            </a:r>
            <a:r>
              <a:rPr lang="es-ES" sz="3200" dirty="0" smtClean="0"/>
              <a:t>: enfatiza el dotar al alumno con las habilidades necesarias para participar productivamente en la solución de problemas ambientales presentes y la prevención de problemas ambientales futuros.</a:t>
            </a:r>
            <a:endParaRPr lang="es-E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772816"/>
            <a:ext cx="8496944" cy="4622804"/>
          </a:xfrm>
          <a:prstGeom prst="rect">
            <a:avLst/>
          </a:prstGeom>
        </p:spPr>
        <p:txBody>
          <a:bodyPr wrap="square">
            <a:spAutoFit/>
          </a:bodyPr>
          <a:lstStyle/>
          <a:p>
            <a:pPr algn="just">
              <a:lnSpc>
                <a:spcPct val="80000"/>
              </a:lnSpc>
            </a:pPr>
            <a:r>
              <a:rPr lang="es-MX" sz="3200" b="1" dirty="0" smtClean="0"/>
              <a:t>Desarrollo Sustentable: </a:t>
            </a:r>
            <a:r>
              <a:rPr lang="es-MX" sz="3200" dirty="0" smtClean="0"/>
              <a:t>El proceso evaluable mediante criterios e indicadores del carácter ambiental, económico y social que tiende a mejorar la calidad de vida y la productividad de las personas, que se funda en medidas apropiadas de preservación del equilibrio ecológico, protección del ambiente y aprovechamiento de recursos naturales, de manera que no se comprometa la satisfacción de las necesidades de las generaciones futuras;</a:t>
            </a:r>
          </a:p>
          <a:p>
            <a:pPr algn="ctr">
              <a:lnSpc>
                <a:spcPct val="80000"/>
              </a:lnSpc>
              <a:buFont typeface="Wingdings" pitchFamily="2" charset="2"/>
              <a:buNone/>
            </a:pPr>
            <a:endParaRPr lang="es-ES" sz="2400" dirty="0" smtClean="0"/>
          </a:p>
          <a:p>
            <a:pPr algn="ctr">
              <a:lnSpc>
                <a:spcPct val="80000"/>
              </a:lnSpc>
              <a:buFont typeface="Wingdings" pitchFamily="2" charset="2"/>
              <a:buNone/>
            </a:pPr>
            <a:r>
              <a:rPr lang="es-ES" sz="2400" dirty="0" smtClean="0"/>
              <a:t>(Art. 3º fracción XI, LGEEPA)</a:t>
            </a:r>
            <a:endParaRPr lang="es-ES" sz="3200" dirty="0"/>
          </a:p>
        </p:txBody>
      </p:sp>
      <p:sp>
        <p:nvSpPr>
          <p:cNvPr id="3" name="2 Rectángulo"/>
          <p:cNvSpPr/>
          <p:nvPr/>
        </p:nvSpPr>
        <p:spPr>
          <a:xfrm>
            <a:off x="1763688" y="260648"/>
            <a:ext cx="5760640" cy="1077218"/>
          </a:xfrm>
          <a:prstGeom prst="rect">
            <a:avLst/>
          </a:prstGeom>
        </p:spPr>
        <p:txBody>
          <a:bodyPr wrap="square">
            <a:spAutoFit/>
          </a:bodyPr>
          <a:lstStyle/>
          <a:p>
            <a:pPr algn="ctr"/>
            <a:r>
              <a:rPr lang="es-ES" sz="4000" b="1" dirty="0" smtClean="0"/>
              <a:t>Desarrollo Sustentable</a:t>
            </a:r>
            <a:br>
              <a:rPr lang="es-ES" sz="4000" b="1" dirty="0" smtClean="0"/>
            </a:br>
            <a:r>
              <a:rPr lang="es-ES" sz="2400" b="1" dirty="0" smtClean="0"/>
              <a:t>Concepto Legal</a:t>
            </a:r>
            <a:endParaRPr lang="es-ES" sz="40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331126" y="260648"/>
            <a:ext cx="8539078" cy="61926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539552" y="332656"/>
          <a:ext cx="8064896" cy="6164321"/>
        </p:xfrm>
        <a:graphic>
          <a:graphicData uri="http://schemas.openxmlformats.org/drawingml/2006/table">
            <a:tbl>
              <a:tblPr firstRow="1" bandRow="1">
                <a:tableStyleId>{5940675A-B579-460E-94D1-54222C63F5DA}</a:tableStyleId>
              </a:tblPr>
              <a:tblGrid>
                <a:gridCol w="4032448"/>
                <a:gridCol w="4032448"/>
              </a:tblGrid>
              <a:tr h="413559">
                <a:tc>
                  <a:txBody>
                    <a:bodyPr/>
                    <a:lstStyle/>
                    <a:p>
                      <a:pPr algn="ctr"/>
                      <a:r>
                        <a:rPr lang="es-ES" sz="2400" b="1" dirty="0" smtClean="0"/>
                        <a:t>1972</a:t>
                      </a:r>
                      <a:endParaRPr lang="es-ES" sz="2400" b="1" dirty="0"/>
                    </a:p>
                  </a:txBody>
                  <a:tcPr/>
                </a:tc>
                <a:tc>
                  <a:txBody>
                    <a:bodyPr/>
                    <a:lstStyle/>
                    <a:p>
                      <a:pPr algn="ctr"/>
                      <a:r>
                        <a:rPr lang="es-ES" sz="2400" b="1" dirty="0" smtClean="0"/>
                        <a:t>1973</a:t>
                      </a:r>
                      <a:endParaRPr lang="es-ES" sz="2400" b="1" dirty="0"/>
                    </a:p>
                  </a:txBody>
                  <a:tcPr/>
                </a:tc>
              </a:tr>
              <a:tr h="5707121">
                <a:tc>
                  <a:txBody>
                    <a:bodyPr/>
                    <a:lstStyle/>
                    <a:p>
                      <a:pPr algn="just" eaLnBrk="1" fontAlgn="auto" hangingPunct="1">
                        <a:spcAft>
                          <a:spcPts val="0"/>
                        </a:spcAft>
                        <a:buFont typeface="Arial" pitchFamily="34" charset="0"/>
                        <a:buChar char="•"/>
                        <a:defRPr/>
                      </a:pPr>
                      <a:r>
                        <a:rPr lang="es-HN" sz="2200" dirty="0" smtClean="0"/>
                        <a:t>Durante la Conferencia de las Naciones Unidas sobre Medio Ambiente Humano en Estocolmo, se trató específicamente la educación ambiental y surgió como una de sus recomendaciones </a:t>
                      </a:r>
                    </a:p>
                    <a:p>
                      <a:pPr algn="just" eaLnBrk="1" fontAlgn="auto" hangingPunct="1">
                        <a:spcAft>
                          <a:spcPts val="0"/>
                        </a:spcAft>
                        <a:buFont typeface="Arial" pitchFamily="34" charset="0"/>
                        <a:buChar char="•"/>
                        <a:defRPr/>
                      </a:pPr>
                      <a:r>
                        <a:rPr lang="es-HN" sz="2200" dirty="0" smtClean="0"/>
                        <a:t>(Nº 96) el "adoptar las medidas necesarias para implementar un plan internacional de educación ambiental, de enfoque interdisciplinario, en la educación formal y no formal, que abarque todos los niveles del sistema educativo". </a:t>
                      </a:r>
                    </a:p>
                    <a:p>
                      <a:pPr algn="just"/>
                      <a:endParaRPr lang="es-ES" sz="2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HN" sz="2200" dirty="0" smtClean="0"/>
                        <a:t>Se crean el </a:t>
                      </a:r>
                      <a:r>
                        <a:rPr lang="es-HN" sz="2200" u="sng" dirty="0" smtClean="0">
                          <a:hlinkClick r:id="rId2"/>
                        </a:rPr>
                        <a:t>PNUD</a:t>
                      </a:r>
                      <a:r>
                        <a:rPr lang="es-HN" sz="2200" dirty="0" smtClean="0"/>
                        <a:t> (Programa de Naciones Unidas para el Desarrollo).</a:t>
                      </a:r>
                    </a:p>
                    <a:p>
                      <a:pPr marL="0" marR="0" indent="0" algn="just" defTabSz="914400" rtl="0" eaLnBrk="1" fontAlgn="auto" latinLnBrk="0" hangingPunct="1">
                        <a:lnSpc>
                          <a:spcPct val="100000"/>
                        </a:lnSpc>
                        <a:spcBef>
                          <a:spcPts val="0"/>
                        </a:spcBef>
                        <a:spcAft>
                          <a:spcPts val="0"/>
                        </a:spcAft>
                        <a:buClrTx/>
                        <a:buSzTx/>
                        <a:buFontTx/>
                        <a:buNone/>
                        <a:tabLst/>
                        <a:defRPr/>
                      </a:pPr>
                      <a:r>
                        <a:rPr lang="es-HN" sz="2200" dirty="0" smtClean="0"/>
                        <a:t>El </a:t>
                      </a:r>
                      <a:r>
                        <a:rPr lang="es-HN" sz="2200" u="sng" dirty="0" smtClean="0">
                          <a:hlinkClick r:id="rId3"/>
                        </a:rPr>
                        <a:t>PNUMA</a:t>
                      </a:r>
                      <a:r>
                        <a:rPr lang="es-HN" sz="2200" dirty="0" smtClean="0"/>
                        <a:t> (Programa de Naciones Unidas para el Medio Ambiente), con el objeto de llevar adelante proyectos ambientales y de desarrollo en el mundo. Diversos son los aportes de ambos programas al desarrollo de la educación ambiental en el plano internacional.</a:t>
                      </a:r>
                    </a:p>
                    <a:p>
                      <a:pPr algn="just"/>
                      <a:endParaRPr lang="es-ES" sz="2200" dirty="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395536" y="332656"/>
          <a:ext cx="8496944" cy="6328127"/>
        </p:xfrm>
        <a:graphic>
          <a:graphicData uri="http://schemas.openxmlformats.org/drawingml/2006/table">
            <a:tbl>
              <a:tblPr firstRow="1" bandRow="1">
                <a:tableStyleId>{5940675A-B579-460E-94D1-54222C63F5DA}</a:tableStyleId>
              </a:tblPr>
              <a:tblGrid>
                <a:gridCol w="4248472"/>
                <a:gridCol w="4248472"/>
              </a:tblGrid>
              <a:tr h="536927">
                <a:tc>
                  <a:txBody>
                    <a:bodyPr/>
                    <a:lstStyle/>
                    <a:p>
                      <a:pPr algn="ctr"/>
                      <a:r>
                        <a:rPr lang="es-ES" sz="2800" b="1" dirty="0" smtClean="0"/>
                        <a:t>1975</a:t>
                      </a:r>
                      <a:endParaRPr lang="es-ES" sz="2800" b="1" dirty="0"/>
                    </a:p>
                  </a:txBody>
                  <a:tcPr/>
                </a:tc>
                <a:tc>
                  <a:txBody>
                    <a:bodyPr/>
                    <a:lstStyle/>
                    <a:p>
                      <a:pPr algn="ctr"/>
                      <a:r>
                        <a:rPr lang="es-ES" sz="2800" b="1" dirty="0" smtClean="0"/>
                        <a:t>1977</a:t>
                      </a:r>
                      <a:endParaRPr lang="es-ES" sz="2800" b="1" dirty="0"/>
                    </a:p>
                  </a:txBody>
                  <a:tcPr/>
                </a:tc>
              </a:tr>
              <a:tr h="5295721">
                <a:tc>
                  <a:txBody>
                    <a:bodyPr/>
                    <a:lstStyle/>
                    <a:p>
                      <a:pPr algn="just" eaLnBrk="1" hangingPunct="1"/>
                      <a:r>
                        <a:rPr lang="es-HN" sz="2200" dirty="0" smtClean="0"/>
                        <a:t>se desarrolla, de acuerdo a las recomendaciones de Estocolmo, el PIEA (Programa Internacional de Educación Ambiental) que fue de vital importancia en la génesis de la </a:t>
                      </a:r>
                      <a:r>
                        <a:rPr lang="es-HN" sz="2200" b="1" dirty="0" smtClean="0"/>
                        <a:t>EA por contribuir a:</a:t>
                      </a:r>
                    </a:p>
                    <a:p>
                      <a:pPr algn="just" eaLnBrk="1" hangingPunct="1"/>
                      <a:r>
                        <a:rPr lang="es-HN" sz="2200" dirty="0" smtClean="0"/>
                        <a:t>La toma de conciencia a nivel internacional.</a:t>
                      </a:r>
                    </a:p>
                    <a:p>
                      <a:pPr algn="just" eaLnBrk="1" hangingPunct="1"/>
                      <a:r>
                        <a:rPr lang="es-HN" sz="2200" dirty="0" smtClean="0"/>
                        <a:t>La clarificación de conceptos y métodos;</a:t>
                      </a:r>
                    </a:p>
                    <a:p>
                      <a:pPr algn="just" eaLnBrk="1" hangingPunct="1"/>
                      <a:r>
                        <a:rPr lang="es-HN" sz="2200" dirty="0" smtClean="0"/>
                        <a:t>La incorporación de la dimensión ambiental en las prácticas educativas.</a:t>
                      </a:r>
                    </a:p>
                    <a:p>
                      <a:pPr algn="just" eaLnBrk="1" hangingPunct="1"/>
                      <a:r>
                        <a:rPr lang="es-HN" sz="2200" dirty="0" smtClean="0"/>
                        <a:t>La formación del profesorado; y</a:t>
                      </a:r>
                    </a:p>
                    <a:p>
                      <a:pPr algn="just" eaLnBrk="1" hangingPunct="1"/>
                      <a:r>
                        <a:rPr lang="es-HN" sz="2200" dirty="0" smtClean="0"/>
                        <a:t>el desarrollo de contenidos y material.</a:t>
                      </a:r>
                    </a:p>
                    <a:p>
                      <a:pPr algn="just"/>
                      <a:endParaRPr lang="es-ES" sz="2200" dirty="0"/>
                    </a:p>
                  </a:txBody>
                  <a:tcPr/>
                </a:tc>
                <a:tc>
                  <a:txBody>
                    <a:bodyPr/>
                    <a:lstStyle/>
                    <a:p>
                      <a:pPr algn="just" eaLnBrk="1" fontAlgn="auto" hangingPunct="1">
                        <a:spcAft>
                          <a:spcPts val="0"/>
                        </a:spcAft>
                        <a:buFont typeface="Arial" pitchFamily="34" charset="0"/>
                        <a:buNone/>
                        <a:defRPr/>
                      </a:pPr>
                      <a:r>
                        <a:rPr lang="es-HN" sz="2200" dirty="0" smtClean="0"/>
                        <a:t>Se lleva a cabo la Conferencia Internacional de Educación Ambiental de </a:t>
                      </a:r>
                      <a:r>
                        <a:rPr lang="es-HN" sz="2200" dirty="0" err="1" smtClean="0"/>
                        <a:t>Tbilisi</a:t>
                      </a:r>
                      <a:r>
                        <a:rPr lang="es-HN" sz="2200" dirty="0" smtClean="0"/>
                        <a:t> que básicamente estableció la política a seguir en el ámbito global y determinó los mecanismos necesarios para su desarrollo. Asimismo realizó un análisis muy valioso sobre los contenidos, métodos y materiales existentes de forma tal de identificar las brechas a cubrir en el futuro.</a:t>
                      </a:r>
                      <a:endParaRPr lang="es-HN" sz="2200" dirty="0" smtClean="0"/>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467544" y="332656"/>
          <a:ext cx="8280920" cy="6035040"/>
        </p:xfrm>
        <a:graphic>
          <a:graphicData uri="http://schemas.openxmlformats.org/drawingml/2006/table">
            <a:tbl>
              <a:tblPr firstRow="1" bandRow="1">
                <a:tableStyleId>{5940675A-B579-460E-94D1-54222C63F5DA}</a:tableStyleId>
              </a:tblPr>
              <a:tblGrid>
                <a:gridCol w="4140460"/>
                <a:gridCol w="4140460"/>
              </a:tblGrid>
              <a:tr h="370840">
                <a:tc>
                  <a:txBody>
                    <a:bodyPr/>
                    <a:lstStyle/>
                    <a:p>
                      <a:pPr algn="ctr"/>
                      <a:r>
                        <a:rPr lang="es-ES" sz="2400" b="1" dirty="0" smtClean="0"/>
                        <a:t>1986</a:t>
                      </a:r>
                      <a:endParaRPr lang="es-ES" sz="2400" b="1" dirty="0"/>
                    </a:p>
                  </a:txBody>
                  <a:tcPr/>
                </a:tc>
                <a:tc>
                  <a:txBody>
                    <a:bodyPr/>
                    <a:lstStyle/>
                    <a:p>
                      <a:pPr algn="ctr"/>
                      <a:r>
                        <a:rPr lang="es-ES" sz="2400" b="1" dirty="0" smtClean="0"/>
                        <a:t>1987</a:t>
                      </a:r>
                      <a:endParaRPr lang="es-ES" sz="2400" b="1"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2400" dirty="0" err="1" smtClean="0"/>
                        <a:t>Tbilisi</a:t>
                      </a:r>
                      <a:r>
                        <a:rPr lang="es-HN" sz="2400" dirty="0" smtClean="0"/>
                        <a:t> también reforzó la urgente necesidad de formación docente para el medio ambiente y el desarrollo y la complementariedad que debía establecerse entre la educación ambiental escolar y extraescolar. Por último, dedicó esfuerzos considerables a conceptualizar e incentivar la investigación, la experimentación y la evaluación de métodos, materiales y contenidos</a:t>
                      </a:r>
                    </a:p>
                    <a:p>
                      <a:pPr algn="l"/>
                      <a:endParaRPr lang="es-ES" sz="2400" dirty="0"/>
                    </a:p>
                  </a:txBody>
                  <a:tcPr/>
                </a:tc>
                <a:tc>
                  <a:txBody>
                    <a:bodyPr/>
                    <a:lstStyle/>
                    <a:p>
                      <a:pPr algn="l" eaLnBrk="1" fontAlgn="auto" hangingPunct="1">
                        <a:spcAft>
                          <a:spcPts val="0"/>
                        </a:spcAft>
                        <a:buFont typeface="Arial" pitchFamily="34" charset="0"/>
                        <a:buChar char="•"/>
                        <a:defRPr/>
                      </a:pPr>
                      <a:r>
                        <a:rPr lang="es-HN" sz="2400" dirty="0" smtClean="0"/>
                        <a:t>El Congreso Internacional de Moscú propuso las estrategias de acción para el decenio 1990. Entre ellas:</a:t>
                      </a:r>
                    </a:p>
                    <a:p>
                      <a:pPr algn="l" eaLnBrk="1" fontAlgn="auto" hangingPunct="1">
                        <a:spcAft>
                          <a:spcPts val="0"/>
                        </a:spcAft>
                        <a:buFont typeface="Arial" pitchFamily="34" charset="0"/>
                        <a:buChar char="•"/>
                        <a:defRPr/>
                      </a:pPr>
                      <a:r>
                        <a:rPr lang="es-HN" sz="2400" dirty="0" smtClean="0"/>
                        <a:t>acceso a la información;</a:t>
                      </a:r>
                    </a:p>
                    <a:p>
                      <a:pPr algn="l" eaLnBrk="1" fontAlgn="auto" hangingPunct="1">
                        <a:spcAft>
                          <a:spcPts val="0"/>
                        </a:spcAft>
                        <a:buFont typeface="Arial" pitchFamily="34" charset="0"/>
                        <a:buChar char="•"/>
                        <a:defRPr/>
                      </a:pPr>
                      <a:r>
                        <a:rPr lang="es-HN" sz="2400" dirty="0" smtClean="0"/>
                        <a:t>formación del personal;</a:t>
                      </a:r>
                    </a:p>
                    <a:p>
                      <a:pPr algn="l" eaLnBrk="1" fontAlgn="auto" hangingPunct="1">
                        <a:spcAft>
                          <a:spcPts val="0"/>
                        </a:spcAft>
                        <a:buFont typeface="Arial" pitchFamily="34" charset="0"/>
                        <a:buChar char="•"/>
                        <a:defRPr/>
                      </a:pPr>
                      <a:r>
                        <a:rPr lang="es-HN" sz="2400" dirty="0" smtClean="0"/>
                        <a:t>educación del público;</a:t>
                      </a:r>
                    </a:p>
                    <a:p>
                      <a:pPr algn="l" eaLnBrk="1" fontAlgn="auto" hangingPunct="1">
                        <a:spcAft>
                          <a:spcPts val="0"/>
                        </a:spcAft>
                        <a:buFont typeface="Arial" pitchFamily="34" charset="0"/>
                        <a:buChar char="•"/>
                        <a:defRPr/>
                      </a:pPr>
                      <a:r>
                        <a:rPr lang="es-HN" sz="2400" dirty="0" smtClean="0"/>
                        <a:t>enseñanza universitaria, técnica y profesional; y</a:t>
                      </a:r>
                    </a:p>
                    <a:p>
                      <a:pPr algn="l" eaLnBrk="1" fontAlgn="auto" hangingPunct="1">
                        <a:spcAft>
                          <a:spcPts val="0"/>
                        </a:spcAft>
                        <a:buFont typeface="Arial" pitchFamily="34" charset="0"/>
                        <a:buChar char="•"/>
                        <a:defRPr/>
                      </a:pPr>
                      <a:r>
                        <a:rPr lang="es-HN" sz="2400" dirty="0" smtClean="0"/>
                        <a:t>cooperación internacional y regional.</a:t>
                      </a:r>
                    </a:p>
                    <a:p>
                      <a:pPr algn="l"/>
                      <a:endParaRPr lang="es-ES" sz="2400" dirty="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395536" y="332656"/>
          <a:ext cx="8208912" cy="6035040"/>
        </p:xfrm>
        <a:graphic>
          <a:graphicData uri="http://schemas.openxmlformats.org/drawingml/2006/table">
            <a:tbl>
              <a:tblPr firstRow="1" bandRow="1">
                <a:tableStyleId>{5940675A-B579-460E-94D1-54222C63F5DA}</a:tableStyleId>
              </a:tblPr>
              <a:tblGrid>
                <a:gridCol w="4104456"/>
                <a:gridCol w="4104456"/>
              </a:tblGrid>
              <a:tr h="370840">
                <a:tc>
                  <a:txBody>
                    <a:bodyPr/>
                    <a:lstStyle/>
                    <a:p>
                      <a:pPr algn="ctr"/>
                      <a:r>
                        <a:rPr lang="es-HN" sz="2400" b="1" dirty="0" smtClean="0"/>
                        <a:t>En 1992 </a:t>
                      </a:r>
                      <a:endParaRPr lang="es-ES" sz="2400" dirty="0"/>
                    </a:p>
                  </a:txBody>
                  <a:tcPr/>
                </a:tc>
                <a:tc>
                  <a:txBody>
                    <a:bodyPr/>
                    <a:lstStyle/>
                    <a:p>
                      <a:pPr algn="ctr"/>
                      <a:r>
                        <a:rPr lang="es-HN" sz="2400" b="1" dirty="0" smtClean="0"/>
                        <a:t>Entre Agosto y Septiembre de 2002</a:t>
                      </a:r>
                      <a:endParaRPr lang="es-ES" sz="2400" dirty="0"/>
                    </a:p>
                  </a:txBody>
                  <a:tcPr/>
                </a:tc>
              </a:tr>
              <a:tr h="370840">
                <a:tc>
                  <a:txBody>
                    <a:bodyPr/>
                    <a:lstStyle/>
                    <a:p>
                      <a:pPr algn="l"/>
                      <a:r>
                        <a:rPr lang="es-HN" sz="2400" u="none" dirty="0" smtClean="0">
                          <a:solidFill>
                            <a:schemeClr val="tx1"/>
                          </a:solidFill>
                        </a:rPr>
                        <a:t>Se lleva a cabo la Conferencia de las Naciones Unidas para el Medio Ambiente y el Desarrollo conocida también como Cumbre para la Tierra o Río 92. Allí los países participantes firmaron la Agenda 21 en la cual se estableció la necesidad de reorientar la educación hacia el desarrollo sostenible, fomentar el aumento de la conciencia ciudadana e incentivar la capacitación en todos los </a:t>
                      </a:r>
                      <a:r>
                        <a:rPr lang="es-HN" sz="2400" u="none" smtClean="0">
                          <a:solidFill>
                            <a:schemeClr val="tx1"/>
                          </a:solidFill>
                        </a:rPr>
                        <a:t>ámbitos vinculados.</a:t>
                      </a:r>
                      <a:endParaRPr lang="es-ES" sz="2400" u="none" dirty="0">
                        <a:solidFill>
                          <a:schemeClr val="tx1"/>
                        </a:solidFill>
                      </a:endParaRPr>
                    </a:p>
                  </a:txBody>
                  <a:tcPr/>
                </a:tc>
                <a:tc>
                  <a:txBody>
                    <a:bodyPr/>
                    <a:lstStyle/>
                    <a:p>
                      <a:pPr algn="l"/>
                      <a:r>
                        <a:rPr lang="es-HN" sz="2400" u="none" dirty="0" smtClean="0">
                          <a:solidFill>
                            <a:schemeClr val="tx1"/>
                          </a:solidFill>
                        </a:rPr>
                        <a:t>Se llevó a cabo la Cumbre Mundial de Desarrollo Sustentable, conocida también como Río+10,  en Johannesburgo, Sudáfrica. Esperamos que éste se convierta con el tiempo en otro hito de importancia para el desarrollo de la educación ambiental.</a:t>
                      </a:r>
                      <a:endParaRPr lang="es-ES" sz="2400" u="none" dirty="0">
                        <a:solidFill>
                          <a:schemeClr val="tx1"/>
                        </a:solidFill>
                      </a:endParaRPr>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0"/>
            <a:ext cx="8496944" cy="6401753"/>
          </a:xfrm>
          <a:prstGeom prst="rect">
            <a:avLst/>
          </a:prstGeom>
        </p:spPr>
        <p:txBody>
          <a:bodyPr wrap="square">
            <a:spAutoFit/>
          </a:bodyPr>
          <a:lstStyle/>
          <a:p>
            <a:endParaRPr lang="es-HN" i="1" dirty="0" smtClean="0"/>
          </a:p>
          <a:p>
            <a:endParaRPr lang="es-HN" i="1" dirty="0" smtClean="0"/>
          </a:p>
          <a:p>
            <a:pPr algn="just"/>
            <a:r>
              <a:rPr lang="es-HN" sz="3400" dirty="0" smtClean="0"/>
              <a:t>Es difícil determinar con exactitud cuando el término educación ambiental (EA) se usó por primera vez. Una posibilidad es la Conferencia Nacional sobre Educación Ambiental realizada en 1968 en New Jersey. A finales de los años 1960; en esa época se usaban varios términos, incluyendo educación para la gestión ambiental, educación para el uso de los recursos y educación para la calidad ambiental, para describir la educación enfocada a los humanos y el ambiente. </a:t>
            </a:r>
            <a:endParaRPr lang="es-HN" sz="3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11560" y="260648"/>
            <a:ext cx="8136904" cy="6001643"/>
          </a:xfrm>
          <a:prstGeom prst="rect">
            <a:avLst/>
          </a:prstGeom>
        </p:spPr>
        <p:txBody>
          <a:bodyPr wrap="square">
            <a:spAutoFit/>
          </a:bodyPr>
          <a:lstStyle/>
          <a:p>
            <a:pPr algn="just"/>
            <a:r>
              <a:rPr lang="es-ES" sz="3200" dirty="0"/>
              <a:t>L</a:t>
            </a:r>
            <a:r>
              <a:rPr lang="es-ES" sz="3200" dirty="0" smtClean="0"/>
              <a:t>a Educación Ambiental hace referencia a como interactúa entre sí la naturaleza (medio ambiente) donde se definen los ecosistemas, la importancia de la atmósfera (clima, composición e interacción), el agua (la hidrósfera, ciclo del agua), el suelo (litosfera, composición e interacción), el flujo de materia y energía dentro de los diferentes entornos naturales (ciclos biológicos, ciclos bioquímicos), así mismo el comportamiento de las comunidades y poblaciones (mutualismo, comensalismo, entre otros).</a:t>
            </a:r>
            <a:endParaRPr lang="es-E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302359"/>
            <a:ext cx="8352928" cy="5693866"/>
          </a:xfrm>
          <a:prstGeom prst="rect">
            <a:avLst/>
          </a:prstGeom>
        </p:spPr>
        <p:txBody>
          <a:bodyPr wrap="square">
            <a:spAutoFit/>
          </a:bodyPr>
          <a:lstStyle/>
          <a:p>
            <a:pPr algn="just"/>
            <a:r>
              <a:rPr lang="es-ES" sz="2800" dirty="0" smtClean="0"/>
              <a:t>E.A. es la interacción que hay entre el ambiente y el hombre.</a:t>
            </a:r>
          </a:p>
          <a:p>
            <a:pPr algn="just"/>
            <a:r>
              <a:rPr lang="es-ES" sz="2800" dirty="0" smtClean="0"/>
              <a:t>-Como las actividades antropogénicas influyen en los ecosistemas, como el ser humano ha aprovechado los recursos, así mismo brinda la descripción y consecuencias de la contaminación generados en las diferentes actividades.</a:t>
            </a:r>
          </a:p>
          <a:p>
            <a:pPr algn="just"/>
            <a:r>
              <a:rPr lang="es-ES" sz="2800" dirty="0" smtClean="0"/>
              <a:t>-</a:t>
            </a:r>
            <a:r>
              <a:rPr lang="es-ES" sz="2800" dirty="0"/>
              <a:t>C</a:t>
            </a:r>
            <a:r>
              <a:rPr lang="es-ES" sz="2800" dirty="0" smtClean="0"/>
              <a:t>omo se puede prevenir (reciclaje, manejo adecuado de residuos y energía), que soluciones existen (procesos de tratamiento a residuos peligrosos, implementación de Políticas Ambientales, entre otras), promoviendo de una u otra forma el desarrollo sostenible y la conservación del entorno.</a:t>
            </a:r>
            <a:endParaRPr lang="es-E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548680"/>
            <a:ext cx="8136904" cy="2862322"/>
          </a:xfrm>
          <a:prstGeom prst="rect">
            <a:avLst/>
          </a:prstGeom>
        </p:spPr>
        <p:txBody>
          <a:bodyPr wrap="square">
            <a:spAutoFit/>
          </a:bodyPr>
          <a:lstStyle/>
          <a:p>
            <a:pPr algn="just"/>
            <a:r>
              <a:rPr lang="es-ES" sz="3600" dirty="0" smtClean="0"/>
              <a:t>Para comprender qué es EA, será conveniente explicar lo que no es. La EA </a:t>
            </a:r>
            <a:r>
              <a:rPr lang="es-ES" sz="3600" b="1" dirty="0" smtClean="0"/>
              <a:t>no</a:t>
            </a:r>
            <a:r>
              <a:rPr lang="es-ES" sz="3600" dirty="0" smtClean="0"/>
              <a:t> es un campo de estudio, como la biología, química, ecología o física. </a:t>
            </a:r>
          </a:p>
          <a:p>
            <a:pPr algn="just"/>
            <a:r>
              <a:rPr lang="es-ES" sz="3600" dirty="0" smtClean="0"/>
              <a:t>Es un </a:t>
            </a:r>
            <a:r>
              <a:rPr lang="es-ES" sz="3600" b="1" dirty="0" smtClean="0"/>
              <a:t>proceso</a:t>
            </a:r>
            <a:r>
              <a:rPr lang="es-ES" sz="3600" dirty="0"/>
              <a:t>.</a:t>
            </a:r>
            <a:endParaRPr lang="es-ES" sz="3600" dirty="0"/>
          </a:p>
        </p:txBody>
      </p:sp>
      <p:pic>
        <p:nvPicPr>
          <p:cNvPr id="6146" name="Picture 2" descr="http://www.medioambiente.net/wp-content/uploads/AGENDA-21-ESCOLAR.jpg"/>
          <p:cNvPicPr>
            <a:picLocks noChangeAspect="1" noChangeArrowheads="1"/>
          </p:cNvPicPr>
          <p:nvPr/>
        </p:nvPicPr>
        <p:blipFill>
          <a:blip r:embed="rId2" cstate="print"/>
          <a:srcRect/>
          <a:stretch>
            <a:fillRect/>
          </a:stretch>
        </p:blipFill>
        <p:spPr bwMode="auto">
          <a:xfrm>
            <a:off x="3563888" y="3068960"/>
            <a:ext cx="4608512" cy="351399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332656"/>
            <a:ext cx="8185574" cy="707886"/>
          </a:xfrm>
          <a:prstGeom prst="rect">
            <a:avLst/>
          </a:prstGeom>
          <a:noFill/>
        </p:spPr>
        <p:txBody>
          <a:bodyPr wrap="none" rtlCol="0">
            <a:spAutoFit/>
          </a:bodyPr>
          <a:lstStyle/>
          <a:p>
            <a:pPr algn="ctr"/>
            <a:r>
              <a:rPr lang="es-ES" sz="4000" b="1" dirty="0" smtClean="0"/>
              <a:t>Objetivos  de la  Educación Ambiental</a:t>
            </a:r>
            <a:endParaRPr lang="es-ES" sz="4000" b="1" dirty="0"/>
          </a:p>
        </p:txBody>
      </p:sp>
      <p:sp>
        <p:nvSpPr>
          <p:cNvPr id="4" name="3 Rectángulo"/>
          <p:cNvSpPr/>
          <p:nvPr/>
        </p:nvSpPr>
        <p:spPr>
          <a:xfrm>
            <a:off x="251520" y="1124744"/>
            <a:ext cx="8568952" cy="5509200"/>
          </a:xfrm>
          <a:prstGeom prst="rect">
            <a:avLst/>
          </a:prstGeom>
        </p:spPr>
        <p:txBody>
          <a:bodyPr wrap="square">
            <a:spAutoFit/>
          </a:bodyPr>
          <a:lstStyle/>
          <a:p>
            <a:pPr algn="just">
              <a:buFont typeface="Wingdings" pitchFamily="2" charset="2"/>
              <a:buChar char="Ø"/>
            </a:pPr>
            <a:r>
              <a:rPr lang="es-ES" sz="3200" dirty="0" smtClean="0"/>
              <a:t>Ayudar a las personas y a los grupos sociales a que adquieran mayor sensibilidad y conciencia sobre el cuidado del medio ambiente, creando soluciones viables para el mantenimiento óptimo del mismo.</a:t>
            </a:r>
          </a:p>
          <a:p>
            <a:pPr algn="just">
              <a:buFont typeface="Wingdings" pitchFamily="2" charset="2"/>
              <a:buChar char="Ø"/>
            </a:pPr>
            <a:r>
              <a:rPr lang="es-ES" sz="3200" b="1" dirty="0" smtClean="0"/>
              <a:t>Conocimientos</a:t>
            </a:r>
            <a:r>
              <a:rPr lang="es-ES" sz="3200" dirty="0" smtClean="0"/>
              <a:t>. Ayudar a las personas y a los grupos sociales a adquirir una comprensión básica del medio ambiente en su totalidad, de los problemas conexos y de la presencia y función de la humanidad en él, lo que entraña una responsabilidad crítica.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332656"/>
            <a:ext cx="8352928" cy="6555641"/>
          </a:xfrm>
          <a:prstGeom prst="rect">
            <a:avLst/>
          </a:prstGeom>
        </p:spPr>
        <p:txBody>
          <a:bodyPr wrap="square">
            <a:spAutoFit/>
          </a:bodyPr>
          <a:lstStyle/>
          <a:p>
            <a:pPr algn="just">
              <a:buFont typeface="Wingdings" pitchFamily="2" charset="2"/>
              <a:buChar char="Ø"/>
            </a:pPr>
            <a:r>
              <a:rPr lang="es-ES" sz="2800" b="1" dirty="0" smtClean="0"/>
              <a:t>Actitudes</a:t>
            </a:r>
            <a:r>
              <a:rPr lang="es-ES" sz="2800" dirty="0" smtClean="0"/>
              <a:t>. Ayudar a las personas y a los grupos sociales a adquirir valores sociales y un profundo interés por el medio ambiente.</a:t>
            </a:r>
          </a:p>
          <a:p>
            <a:pPr algn="just">
              <a:buFont typeface="Wingdings" pitchFamily="2" charset="2"/>
              <a:buChar char="Ø"/>
            </a:pPr>
            <a:endParaRPr lang="es-ES" sz="2800" dirty="0" smtClean="0"/>
          </a:p>
          <a:p>
            <a:pPr algn="just">
              <a:buFont typeface="Wingdings" pitchFamily="2" charset="2"/>
              <a:buChar char="Ø"/>
            </a:pPr>
            <a:r>
              <a:rPr lang="es-ES" sz="2800" b="1" dirty="0" smtClean="0"/>
              <a:t>Aptitudes. </a:t>
            </a:r>
            <a:r>
              <a:rPr lang="es-ES" sz="2800" dirty="0" smtClean="0"/>
              <a:t>Ayudar a las personas y a los grupos sociales a adquirir las habilidades necesarias para resolver los problemas ambientales. </a:t>
            </a:r>
          </a:p>
          <a:p>
            <a:pPr algn="just">
              <a:buFont typeface="Wingdings" pitchFamily="2" charset="2"/>
              <a:buChar char="Ø"/>
            </a:pPr>
            <a:endParaRPr lang="es-ES" sz="2800" dirty="0" smtClean="0"/>
          </a:p>
          <a:p>
            <a:pPr algn="just">
              <a:buFont typeface="Wingdings" pitchFamily="2" charset="2"/>
              <a:buChar char="Ø"/>
            </a:pPr>
            <a:r>
              <a:rPr lang="es-ES" sz="2800" b="1" dirty="0" smtClean="0"/>
              <a:t>Capacidad de evaluación</a:t>
            </a:r>
            <a:r>
              <a:rPr lang="es-ES" sz="2800" dirty="0" smtClean="0"/>
              <a:t>.  Ayudar a las personas y a los grupos sociales a evaluar las medidas y los programas de educación ambiental en función de los factores ecológicos, políticos, sociales, estéticos y educativos.</a:t>
            </a:r>
          </a:p>
          <a:p>
            <a:pPr algn="just">
              <a:buFont typeface="Wingdings" pitchFamily="2" charset="2"/>
              <a:buChar char="Ø"/>
            </a:pPr>
            <a:endParaRPr lang="es-ES" sz="2800" dirty="0" smtClean="0"/>
          </a:p>
          <a:p>
            <a:pPr algn="just">
              <a:buFont typeface="Wingdings" pitchFamily="2" charset="2"/>
              <a:buChar char="Ø"/>
            </a:pPr>
            <a:endParaRPr lang="es-E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363915"/>
            <a:ext cx="8352928" cy="5755422"/>
          </a:xfrm>
          <a:prstGeom prst="rect">
            <a:avLst/>
          </a:prstGeom>
        </p:spPr>
        <p:txBody>
          <a:bodyPr wrap="square">
            <a:spAutoFit/>
          </a:bodyPr>
          <a:lstStyle/>
          <a:p>
            <a:pPr algn="just">
              <a:spcBef>
                <a:spcPct val="50000"/>
              </a:spcBef>
            </a:pPr>
            <a:r>
              <a:rPr lang="es-ES" sz="3200" b="1" dirty="0" smtClean="0"/>
              <a:t>Educación para el desarrollo sostenible</a:t>
            </a:r>
            <a:r>
              <a:rPr lang="es-ES" sz="3200" dirty="0" smtClean="0"/>
              <a:t> sería un término más comprensible, ya que indica claramente el propósito del esfuerzo educativo: educación sobre el desarrollo sostenible, el cual es en realidad la meta de la EA </a:t>
            </a:r>
          </a:p>
          <a:p>
            <a:pPr algn="just">
              <a:spcBef>
                <a:spcPct val="50000"/>
              </a:spcBef>
            </a:pPr>
            <a:r>
              <a:rPr lang="es-ES" sz="3200" dirty="0" smtClean="0"/>
              <a:t>La EA está evolucionando hacia educación para la sostenibilidad, que tiene un "gran potencial para aumentar la toma de conciencia en los ciudadanos y la capacidad para que ellos se comprometan con decisiones que afectan sus vidas." </a:t>
            </a:r>
            <a:endParaRPr lang="es-E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00654" y="260648"/>
            <a:ext cx="8693021" cy="615553"/>
          </a:xfrm>
          <a:prstGeom prst="rect">
            <a:avLst/>
          </a:prstGeom>
        </p:spPr>
        <p:txBody>
          <a:bodyPr wrap="none">
            <a:spAutoFit/>
          </a:bodyPr>
          <a:lstStyle/>
          <a:p>
            <a:pPr algn="just"/>
            <a:r>
              <a:rPr lang="es-ES" sz="3400" b="1" dirty="0" smtClean="0"/>
              <a:t>COMPONENTES DE LA EDUCACIÓN AMBIENTAL</a:t>
            </a:r>
            <a:endParaRPr lang="es-ES" sz="3400" b="1" dirty="0"/>
          </a:p>
        </p:txBody>
      </p:sp>
      <p:sp>
        <p:nvSpPr>
          <p:cNvPr id="3" name="2 Rectángulo"/>
          <p:cNvSpPr/>
          <p:nvPr/>
        </p:nvSpPr>
        <p:spPr>
          <a:xfrm>
            <a:off x="0" y="856357"/>
            <a:ext cx="8568952" cy="3046988"/>
          </a:xfrm>
          <a:prstGeom prst="rect">
            <a:avLst/>
          </a:prstGeom>
        </p:spPr>
        <p:txBody>
          <a:bodyPr wrap="square">
            <a:spAutoFit/>
          </a:bodyPr>
          <a:lstStyle/>
          <a:p>
            <a:pPr marL="812800" indent="-812800" algn="just">
              <a:buFont typeface="Wingdings" pitchFamily="2" charset="2"/>
              <a:buAutoNum type="romanUcPeriod"/>
            </a:pPr>
            <a:r>
              <a:rPr lang="es-ES" sz="2400" b="1" dirty="0"/>
              <a:t>F</a:t>
            </a:r>
            <a:r>
              <a:rPr lang="es-ES" sz="2400" b="1" dirty="0" smtClean="0"/>
              <a:t>undamentos ecológicos: </a:t>
            </a:r>
            <a:r>
              <a:rPr lang="es-ES" sz="2400" dirty="0" smtClean="0"/>
              <a:t>la instrucción sobre ecología básica, ciencia de los sistemas de la Tierra, geología, meteorología, geografía física, botánica, biología, química, física, y otras ciencias</a:t>
            </a:r>
          </a:p>
          <a:p>
            <a:pPr marL="812800" indent="-812800" algn="just">
              <a:buFont typeface="Wingdings" pitchFamily="2" charset="2"/>
              <a:buAutoNum type="romanUcPeriod"/>
            </a:pPr>
            <a:r>
              <a:rPr lang="es-ES" sz="2400" b="1" dirty="0"/>
              <a:t>C</a:t>
            </a:r>
            <a:r>
              <a:rPr lang="es-ES" sz="2400" b="1" dirty="0" smtClean="0"/>
              <a:t>oncienciación conceptual</a:t>
            </a:r>
            <a:r>
              <a:rPr lang="es-ES" sz="2400" dirty="0" smtClean="0"/>
              <a:t>: cómo las acciones individuales y de grupo pueden influenciar la relación entre calidad de vida humana y la condición del ambiente.</a:t>
            </a:r>
          </a:p>
          <a:p>
            <a:pPr marL="812800" indent="-812800" algn="just"/>
            <a:endParaRPr lang="es-ES" sz="2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1144</Words>
  <Application>Microsoft Office PowerPoint</Application>
  <PresentationFormat>Presentación en pantalla (4:3)</PresentationFormat>
  <Paragraphs>58</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personal</dc:creator>
  <cp:lastModifiedBy>personal</cp:lastModifiedBy>
  <cp:revision>28</cp:revision>
  <dcterms:created xsi:type="dcterms:W3CDTF">2013-06-05T01:56:05Z</dcterms:created>
  <dcterms:modified xsi:type="dcterms:W3CDTF">2013-06-05T04:53:19Z</dcterms:modified>
</cp:coreProperties>
</file>